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8" r:id="rId3"/>
    <p:sldId id="259" r:id="rId4"/>
    <p:sldId id="261" r:id="rId5"/>
    <p:sldId id="263" r:id="rId6"/>
    <p:sldId id="264" r:id="rId7"/>
    <p:sldId id="265" r:id="rId8"/>
    <p:sldId id="267" r:id="rId9"/>
    <p:sldId id="270"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79"/>
    <p:restoredTop sz="69183"/>
  </p:normalViewPr>
  <p:slideViewPr>
    <p:cSldViewPr snapToGrid="0" snapToObjects="1">
      <p:cViewPr varScale="1">
        <p:scale>
          <a:sx n="77" d="100"/>
          <a:sy n="77" d="100"/>
        </p:scale>
        <p:origin x="112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C512F-B449-624B-B2AB-84C0834DCF56}" type="datetimeFigureOut">
              <a:rPr lang="nl-NL" smtClean="0"/>
              <a:t>5-5-2021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E7C89-94AB-244D-BF56-AF4828D61A0B}" type="slidenum">
              <a:rPr lang="nl-NL" smtClean="0"/>
              <a:t>‹nr.›</a:t>
            </a:fld>
            <a:endParaRPr lang="nl-NL"/>
          </a:p>
        </p:txBody>
      </p:sp>
    </p:spTree>
    <p:extLst>
      <p:ext uri="{BB962C8B-B14F-4D97-AF65-F5344CB8AC3E}">
        <p14:creationId xmlns:p14="http://schemas.microsoft.com/office/powerpoint/2010/main" val="1036865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FbYh_t_w2y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rentsekoe.nl/speelboerderij/maisdoolho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t>Welkom bij </a:t>
            </a:r>
            <a:r>
              <a:rPr lang="nl-NL" b="1" dirty="0" err="1"/>
              <a:t>ZomerTopboek</a:t>
            </a:r>
            <a:r>
              <a:rPr lang="nl-NL" b="1" dirty="0"/>
              <a:t> Start 4! </a:t>
            </a:r>
            <a:r>
              <a:rPr lang="nl-NL" b="0" dirty="0"/>
              <a:t>Hebben alle kinderen er eentje gekregen? Met achterop de handtekening van de leerkracht  plus een korte boodschap? In deze </a:t>
            </a:r>
            <a:r>
              <a:rPr lang="nl-NL" b="0" dirty="0" err="1"/>
              <a:t>powerpoint</a:t>
            </a:r>
            <a:r>
              <a:rPr lang="nl-NL" b="0" dirty="0"/>
              <a:t> voor het </a:t>
            </a:r>
            <a:r>
              <a:rPr lang="nl-NL" b="0" dirty="0" err="1"/>
              <a:t>digibord</a:t>
            </a:r>
            <a:r>
              <a:rPr lang="nl-NL" b="0" dirty="0"/>
              <a:t> staan opwarmers</a:t>
            </a:r>
            <a:r>
              <a:rPr lang="nl-NL" b="0" baseline="0" dirty="0"/>
              <a:t> en uitstapjes bij een aantal teksten uit het boek. Maak je eigen keuzes. </a:t>
            </a:r>
            <a:r>
              <a:rPr lang="nl-NL" b="0" dirty="0"/>
              <a:t>Wat je ook kiest: het maakt de betrokkenheid</a:t>
            </a:r>
            <a:r>
              <a:rPr lang="nl-NL" b="0" baseline="0" dirty="0"/>
              <a:t> van je kinderen bij het </a:t>
            </a:r>
            <a:r>
              <a:rPr lang="nl-NL" b="0" baseline="0" dirty="0" err="1"/>
              <a:t>ZomerTopboek</a:t>
            </a:r>
            <a:r>
              <a:rPr lang="nl-NL" b="0" baseline="0" dirty="0"/>
              <a:t> en lezen groter, waardoor de wil en de lol om er in de vakantie mee verder te gaan ook groter wordt.</a:t>
            </a:r>
            <a:endParaRPr lang="nl-NL"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Klik op het liedje ‘Diep in de zee’ (3:07 minuten) om de kinderen al in de sfeer te brengen van het thema. Een krab probeert zeemeermin </a:t>
            </a:r>
            <a:r>
              <a:rPr lang="nl-NL" dirty="0" err="1"/>
              <a:t>Ariël</a:t>
            </a:r>
            <a:r>
              <a:rPr lang="nl-NL" dirty="0"/>
              <a:t> ervan te overtuigen dat leven in zee leuker is dan leven op het land. Welke zeedieren horen de kinderen in het liedje? (een </a:t>
            </a:r>
            <a:r>
              <a:rPr lang="nl-NL" sz="1200" kern="1200" dirty="0">
                <a:solidFill>
                  <a:schemeClr val="tx1"/>
                </a:solidFill>
                <a:effectLst/>
                <a:latin typeface="+mn-lt"/>
                <a:ea typeface="+mn-ea"/>
                <a:cs typeface="+mn-cs"/>
              </a:rPr>
              <a:t>kreeft, </a:t>
            </a:r>
            <a:r>
              <a:rPr lang="nl-NL" sz="1200" b="1" kern="1200" dirty="0">
                <a:solidFill>
                  <a:schemeClr val="tx1"/>
                </a:solidFill>
                <a:effectLst/>
                <a:latin typeface="+mn-lt"/>
                <a:ea typeface="+mn-ea"/>
                <a:cs typeface="+mn-cs"/>
              </a:rPr>
              <a:t>krab, dolfijn, zeepaard, zeeslak</a:t>
            </a:r>
            <a:r>
              <a:rPr lang="nl-NL" sz="1200" kern="1200" dirty="0">
                <a:solidFill>
                  <a:schemeClr val="tx1"/>
                </a:solidFill>
                <a:effectLst/>
                <a:latin typeface="+mn-lt"/>
                <a:ea typeface="+mn-ea"/>
                <a:cs typeface="+mn-cs"/>
              </a:rPr>
              <a:t>, rog, steur, karper, poon, griend, sprot, schol, spiering, </a:t>
            </a:r>
            <a:r>
              <a:rPr lang="nl-NL" sz="1200" b="1" kern="1200" dirty="0">
                <a:solidFill>
                  <a:schemeClr val="tx1"/>
                </a:solidFill>
                <a:effectLst/>
                <a:latin typeface="+mn-lt"/>
                <a:ea typeface="+mn-ea"/>
                <a:cs typeface="+mn-cs"/>
              </a:rPr>
              <a:t>zeeschildpad) </a:t>
            </a:r>
            <a:r>
              <a:rPr lang="nl-NL" sz="1200" kern="1200" dirty="0">
                <a:solidFill>
                  <a:schemeClr val="tx1"/>
                </a:solidFill>
                <a:effectLst/>
                <a:latin typeface="+mn-lt"/>
                <a:ea typeface="+mn-ea"/>
                <a:cs typeface="+mn-cs"/>
              </a:rPr>
              <a:t>Welke komen ze straks tegen in het </a:t>
            </a:r>
            <a:r>
              <a:rPr lang="nl-NL" sz="1200" kern="1200" dirty="0" err="1">
                <a:solidFill>
                  <a:schemeClr val="tx1"/>
                </a:solidFill>
                <a:effectLst/>
                <a:latin typeface="+mn-lt"/>
                <a:ea typeface="+mn-ea"/>
                <a:cs typeface="+mn-cs"/>
              </a:rPr>
              <a:t>ZomerTopboek</a:t>
            </a:r>
            <a:r>
              <a:rPr lang="nl-NL" sz="1200" kern="1200" dirty="0">
                <a:solidFill>
                  <a:schemeClr val="tx1"/>
                </a:solidFill>
                <a:effectLst/>
                <a:latin typeface="+mn-lt"/>
                <a:ea typeface="+mn-ea"/>
                <a:cs typeface="+mn-cs"/>
              </a:rPr>
              <a:t>? (de vetgedrukte)</a:t>
            </a:r>
          </a:p>
          <a:p>
            <a:r>
              <a:rPr lang="nl-NL" sz="1200" b="1" u="none" kern="1200" dirty="0" err="1">
                <a:solidFill>
                  <a:srgbClr val="FF0000"/>
                </a:solidFill>
                <a:effectLst/>
                <a:latin typeface="+mn-lt"/>
                <a:ea typeface="+mn-ea"/>
                <a:cs typeface="+mn-cs"/>
              </a:rPr>
              <a:t>https</a:t>
            </a:r>
            <a:r>
              <a:rPr lang="nl-NL" sz="1200" b="1" u="none" kern="1200" dirty="0">
                <a:solidFill>
                  <a:srgbClr val="FF0000"/>
                </a:solidFill>
                <a:effectLst/>
                <a:latin typeface="+mn-lt"/>
                <a:ea typeface="+mn-ea"/>
                <a:cs typeface="+mn-cs"/>
              </a:rPr>
              <a:t>://</a:t>
            </a:r>
            <a:r>
              <a:rPr lang="nl-NL" sz="1200" b="1" u="none" kern="1200" dirty="0" err="1">
                <a:solidFill>
                  <a:srgbClr val="FF0000"/>
                </a:solidFill>
                <a:effectLst/>
                <a:latin typeface="+mn-lt"/>
                <a:ea typeface="+mn-ea"/>
                <a:cs typeface="+mn-cs"/>
              </a:rPr>
              <a:t>www.youtube.com</a:t>
            </a:r>
            <a:r>
              <a:rPr lang="nl-NL" sz="1200" b="1" u="none" kern="1200" dirty="0">
                <a:solidFill>
                  <a:srgbClr val="FF0000"/>
                </a:solidFill>
                <a:effectLst/>
                <a:latin typeface="+mn-lt"/>
                <a:ea typeface="+mn-ea"/>
                <a:cs typeface="+mn-cs"/>
              </a:rPr>
              <a:t>/</a:t>
            </a:r>
            <a:r>
              <a:rPr lang="nl-NL" sz="1200" b="1" u="none" kern="1200" dirty="0" err="1">
                <a:solidFill>
                  <a:srgbClr val="FF0000"/>
                </a:solidFill>
                <a:effectLst/>
                <a:latin typeface="+mn-lt"/>
                <a:ea typeface="+mn-ea"/>
                <a:cs typeface="+mn-cs"/>
              </a:rPr>
              <a:t>watch?v</a:t>
            </a:r>
            <a:r>
              <a:rPr lang="nl-NL" sz="1200" b="1" u="none" kern="1200" dirty="0">
                <a:solidFill>
                  <a:srgbClr val="FF0000"/>
                </a:solidFill>
                <a:effectLst/>
                <a:latin typeface="+mn-lt"/>
                <a:ea typeface="+mn-ea"/>
                <a:cs typeface="+mn-cs"/>
              </a:rPr>
              <a:t>=C8uFwhgIdu8</a:t>
            </a:r>
          </a:p>
          <a:p>
            <a:endParaRPr lang="nl-NL" sz="120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Nog een sfeermaker: klik op ‘De kleine zeemeermin’ om de groep het verhaal van </a:t>
            </a:r>
            <a:r>
              <a:rPr lang="nl-NL" dirty="0" err="1"/>
              <a:t>Ariël</a:t>
            </a:r>
            <a:r>
              <a:rPr lang="nl-NL" dirty="0"/>
              <a:t> te laten horen. Vraag van tevoren of kinderen de film of het verhaal kennen. Laat ze er over vertellen aan de rest.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1" u="none" kern="1200" dirty="0">
                <a:solidFill>
                  <a:schemeClr val="tx1"/>
                </a:solidFill>
                <a:effectLst/>
                <a:latin typeface="+mn-lt"/>
                <a:ea typeface="+mn-ea"/>
                <a:cs typeface="+mn-cs"/>
                <a:hlinkClick r:id="rId3"/>
              </a:rPr>
              <a:t>https://www.youtube.com/watch?v=FbYh_t_w2ys</a:t>
            </a:r>
            <a:endParaRPr lang="nl-NL" sz="1200" b="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dirty="0"/>
          </a:p>
        </p:txBody>
      </p:sp>
      <p:sp>
        <p:nvSpPr>
          <p:cNvPr id="4" name="Tijdelijke aanduiding voor dianummer 3"/>
          <p:cNvSpPr>
            <a:spLocks noGrp="1"/>
          </p:cNvSpPr>
          <p:nvPr>
            <p:ph type="sldNum" sz="quarter" idx="5"/>
          </p:nvPr>
        </p:nvSpPr>
        <p:spPr/>
        <p:txBody>
          <a:bodyPr/>
          <a:lstStyle/>
          <a:p>
            <a:fld id="{359E7C89-94AB-244D-BF56-AF4828D61A0B}" type="slidenum">
              <a:rPr lang="nl-NL" smtClean="0"/>
              <a:t>1</a:t>
            </a:fld>
            <a:endParaRPr lang="nl-NL"/>
          </a:p>
        </p:txBody>
      </p:sp>
    </p:spTree>
    <p:extLst>
      <p:ext uri="{BB962C8B-B14F-4D97-AF65-F5344CB8AC3E}">
        <p14:creationId xmlns:p14="http://schemas.microsoft.com/office/powerpoint/2010/main" val="3752452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a:t>
            </a:r>
            <a:r>
              <a:rPr lang="nl-NL" i="1" dirty="0"/>
              <a:t>Het verhaal van Aart, het paard.  </a:t>
            </a:r>
            <a:r>
              <a:rPr lang="nl-NL" dirty="0"/>
              <a:t>Weten de kinderen hoe een paard in draf klinkt? Klik op</a:t>
            </a:r>
            <a:r>
              <a:rPr lang="nl-NL" i="0" dirty="0"/>
              <a:t> de bovenste afbeelding </a:t>
            </a:r>
            <a:r>
              <a:rPr lang="nl-NL" i="1" dirty="0"/>
              <a:t>(</a:t>
            </a:r>
            <a:r>
              <a:rPr lang="nl-NL" i="0" dirty="0"/>
              <a:t>0:24 minuten</a:t>
            </a:r>
            <a:r>
              <a:rPr lang="nl-NL" i="1" dirty="0"/>
              <a:t>) </a:t>
            </a:r>
            <a:r>
              <a:rPr lang="nl-NL" dirty="0"/>
              <a:t>om het te laten horen.</a:t>
            </a:r>
          </a:p>
          <a:p>
            <a:r>
              <a:rPr lang="nl-NL" b="1" dirty="0" err="1"/>
              <a:t>https</a:t>
            </a:r>
            <a:r>
              <a:rPr lang="nl-NL" b="1" dirty="0"/>
              <a:t>://</a:t>
            </a:r>
            <a:r>
              <a:rPr lang="nl-NL" b="1" dirty="0" err="1"/>
              <a:t>soundcloud.com</a:t>
            </a:r>
            <a:r>
              <a:rPr lang="nl-NL" b="1" dirty="0"/>
              <a:t>/beeldengeluid/hinniken-en-draf-van-paarden</a:t>
            </a:r>
          </a:p>
          <a:p>
            <a:endParaRPr lang="nl-NL" dirty="0"/>
          </a:p>
          <a:p>
            <a:r>
              <a:rPr lang="nl-NL" dirty="0"/>
              <a:t>Durft een paard eigenlijk wel het water in? Klik op de onderste afbeelding </a:t>
            </a:r>
            <a:r>
              <a:rPr lang="nl-NL" i="1" dirty="0"/>
              <a:t>(</a:t>
            </a:r>
            <a:r>
              <a:rPr lang="nl-NL" i="0" dirty="0"/>
              <a:t>2:24 minuten of een deel ervan</a:t>
            </a:r>
            <a:r>
              <a:rPr lang="nl-NL" i="1" dirty="0"/>
              <a:t>) </a:t>
            </a:r>
            <a:r>
              <a:rPr lang="nl-NL" dirty="0"/>
              <a:t> om het te laten zien.</a:t>
            </a:r>
          </a:p>
          <a:p>
            <a:r>
              <a:rPr lang="nl-NL" b="1" dirty="0" err="1"/>
              <a:t>https</a:t>
            </a:r>
            <a:r>
              <a:rPr lang="nl-NL" b="1" dirty="0"/>
              <a:t>://</a:t>
            </a:r>
            <a:r>
              <a:rPr lang="nl-NL" b="1" dirty="0" err="1"/>
              <a:t>www.youtube.com</a:t>
            </a:r>
            <a:r>
              <a:rPr lang="nl-NL" b="1" dirty="0"/>
              <a:t>/</a:t>
            </a:r>
            <a:r>
              <a:rPr lang="nl-NL" b="1" dirty="0" err="1"/>
              <a:t>watch?v</a:t>
            </a:r>
            <a:r>
              <a:rPr lang="nl-NL" b="1" dirty="0"/>
              <a:t>=g3FkCfcY1pM</a:t>
            </a:r>
          </a:p>
        </p:txBody>
      </p:sp>
      <p:sp>
        <p:nvSpPr>
          <p:cNvPr id="4" name="Tijdelijke aanduiding voor dianummer 3"/>
          <p:cNvSpPr>
            <a:spLocks noGrp="1"/>
          </p:cNvSpPr>
          <p:nvPr>
            <p:ph type="sldNum" sz="quarter" idx="5"/>
          </p:nvPr>
        </p:nvSpPr>
        <p:spPr/>
        <p:txBody>
          <a:bodyPr/>
          <a:lstStyle/>
          <a:p>
            <a:fld id="{359E7C89-94AB-244D-BF56-AF4828D61A0B}" type="slidenum">
              <a:rPr lang="nl-NL" smtClean="0"/>
              <a:t>2</a:t>
            </a:fld>
            <a:endParaRPr lang="nl-NL"/>
          </a:p>
        </p:txBody>
      </p:sp>
    </p:spTree>
    <p:extLst>
      <p:ext uri="{BB962C8B-B14F-4D97-AF65-F5344CB8AC3E}">
        <p14:creationId xmlns:p14="http://schemas.microsoft.com/office/powerpoint/2010/main" val="2246297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Hoeft niet </a:t>
            </a:r>
            <a:r>
              <a:rPr lang="nl-NL" dirty="0"/>
              <a:t>is een heerlijke puzzel die de kinderen thuis mogen oplossen! Doe de eerste nu alvast samen. Je kunt</a:t>
            </a:r>
            <a:r>
              <a:rPr lang="nl-NL" baseline="0" dirty="0"/>
              <a:t> daarvoor een stukje uit de video links laten zien</a:t>
            </a:r>
            <a:r>
              <a:rPr lang="nl-NL" sz="1200" kern="1200" baseline="0" dirty="0">
                <a:solidFill>
                  <a:schemeClr val="tx1"/>
                </a:solidFill>
                <a:effectLst/>
                <a:latin typeface="+mn-lt"/>
                <a:ea typeface="+mn-ea"/>
                <a:cs typeface="+mn-cs"/>
              </a:rPr>
              <a:t> </a:t>
            </a:r>
            <a:r>
              <a:rPr lang="nl-NL" baseline="0" dirty="0"/>
              <a:t>(1:01 minuten of een deel ervan) om de beleving te versterken. Verwachtingen opwekken? Vraag bijvoorbeeld: ‘Ik ben benieuwd wie van jullie deze zomer muggen ziet dansen in de zon.’</a:t>
            </a:r>
            <a:endParaRPr lang="nl-NL" dirty="0"/>
          </a:p>
          <a:p>
            <a:r>
              <a:rPr lang="nl-NL" b="1" dirty="0" err="1"/>
              <a:t>https</a:t>
            </a:r>
            <a:r>
              <a:rPr lang="nl-NL" b="1" dirty="0"/>
              <a:t>://</a:t>
            </a:r>
            <a:r>
              <a:rPr lang="nl-NL" b="1" dirty="0" err="1"/>
              <a:t>www.youtube.com</a:t>
            </a:r>
            <a:r>
              <a:rPr lang="nl-NL" b="1" dirty="0"/>
              <a:t>/</a:t>
            </a:r>
            <a:r>
              <a:rPr lang="nl-NL" b="1" dirty="0" err="1"/>
              <a:t>watch?v</a:t>
            </a:r>
            <a:r>
              <a:rPr lang="nl-NL" b="1" dirty="0"/>
              <a:t>=UFj2Te2uOUU</a:t>
            </a:r>
          </a:p>
          <a:p>
            <a:endParaRPr lang="nl-NL" dirty="0"/>
          </a:p>
          <a:p>
            <a:r>
              <a:rPr lang="nl-NL" dirty="0"/>
              <a:t>Onderaan staat een grappig raadsel over een octopus. Weten de kinderen hoe een octopus beweegt? Dan kunnen ze zich ook beter het raadsel voorstellen. Klik op de video (4:07 </a:t>
            </a:r>
            <a:r>
              <a:rPr lang="nl-NL" baseline="0" dirty="0"/>
              <a:t>minuten</a:t>
            </a:r>
            <a:r>
              <a:rPr lang="nl-NL" dirty="0"/>
              <a:t>) om het te laten zien.</a:t>
            </a:r>
          </a:p>
          <a:p>
            <a:r>
              <a:rPr lang="nl-NL" b="1" dirty="0" err="1"/>
              <a:t>https</a:t>
            </a:r>
            <a:r>
              <a:rPr lang="nl-NL" b="1" dirty="0"/>
              <a:t>://</a:t>
            </a:r>
            <a:r>
              <a:rPr lang="nl-NL" b="1" dirty="0" err="1"/>
              <a:t>schooltv.nl</a:t>
            </a:r>
            <a:r>
              <a:rPr lang="nl-NL" b="1" dirty="0"/>
              <a:t>/video/hoe-beweegt-een-octopus-acht-armen-en-stevige-zuignappen/</a:t>
            </a:r>
          </a:p>
        </p:txBody>
      </p:sp>
      <p:sp>
        <p:nvSpPr>
          <p:cNvPr id="4" name="Tijdelijke aanduiding voor dianummer 3"/>
          <p:cNvSpPr>
            <a:spLocks noGrp="1"/>
          </p:cNvSpPr>
          <p:nvPr>
            <p:ph type="sldNum" sz="quarter" idx="5"/>
          </p:nvPr>
        </p:nvSpPr>
        <p:spPr/>
        <p:txBody>
          <a:bodyPr/>
          <a:lstStyle/>
          <a:p>
            <a:fld id="{359E7C89-94AB-244D-BF56-AF4828D61A0B}" type="slidenum">
              <a:rPr lang="nl-NL" smtClean="0"/>
              <a:t>3</a:t>
            </a:fld>
            <a:endParaRPr lang="nl-NL"/>
          </a:p>
        </p:txBody>
      </p:sp>
    </p:spTree>
    <p:extLst>
      <p:ext uri="{BB962C8B-B14F-4D97-AF65-F5344CB8AC3E}">
        <p14:creationId xmlns:p14="http://schemas.microsoft.com/office/powerpoint/2010/main" val="1114115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zeester-woordzoeker staan veel zeedieren. Onder andere een kwal. Aan de rechterkant staat er ook eentje getekend. Hoe zouden de kinderen een kwal tekenen? Klik op de bovenste video (1:30 </a:t>
            </a:r>
            <a:r>
              <a:rPr lang="nl-NL" baseline="0" dirty="0"/>
              <a:t>minuten</a:t>
            </a:r>
            <a:r>
              <a:rPr lang="nl-NL" dirty="0"/>
              <a:t>) om een voorbeeld te laten zien. Laat ze daarna zelf tekenen. </a:t>
            </a:r>
          </a:p>
          <a:p>
            <a:r>
              <a:rPr lang="nl-NL" b="1" dirty="0" err="1"/>
              <a:t>https</a:t>
            </a:r>
            <a:r>
              <a:rPr lang="nl-NL" b="1" dirty="0"/>
              <a:t>://</a:t>
            </a:r>
            <a:r>
              <a:rPr lang="nl-NL" b="1" dirty="0" err="1"/>
              <a:t>schooltv.nl</a:t>
            </a:r>
            <a:r>
              <a:rPr lang="nl-NL" b="1" dirty="0"/>
              <a:t>/video/1-minuutje-natuur-kwallenweer/#q=kwallen</a:t>
            </a:r>
          </a:p>
          <a:p>
            <a:endParaRPr lang="nl-NL" dirty="0"/>
          </a:p>
          <a:p>
            <a:r>
              <a:rPr lang="nl-NL" dirty="0"/>
              <a:t>Onderaan staan twee interessante weetjes. Hoeveel weten de kinderen eigenlijk over de zee? De kinderen in de onderste video (4:20 </a:t>
            </a:r>
            <a:r>
              <a:rPr lang="nl-NL" baseline="0" dirty="0"/>
              <a:t>minuten</a:t>
            </a:r>
            <a:r>
              <a:rPr lang="nl-NL" dirty="0"/>
              <a:t>) heel veel!</a:t>
            </a:r>
          </a:p>
          <a:p>
            <a:r>
              <a:rPr lang="nl-NL" b="1" dirty="0" err="1"/>
              <a:t>https</a:t>
            </a:r>
            <a:r>
              <a:rPr lang="nl-NL" b="1" dirty="0"/>
              <a:t>://</a:t>
            </a:r>
            <a:r>
              <a:rPr lang="nl-NL" b="1" dirty="0" err="1"/>
              <a:t>schooltv.nl</a:t>
            </a:r>
            <a:r>
              <a:rPr lang="nl-NL" b="1" dirty="0"/>
              <a:t>/video/awena-en-abduli-zoeken-mosselen-eten-zoeken-in-zee-en-op-het-strand/#q=mossels</a:t>
            </a:r>
          </a:p>
        </p:txBody>
      </p:sp>
      <p:sp>
        <p:nvSpPr>
          <p:cNvPr id="4" name="Tijdelijke aanduiding voor dianummer 3"/>
          <p:cNvSpPr>
            <a:spLocks noGrp="1"/>
          </p:cNvSpPr>
          <p:nvPr>
            <p:ph type="sldNum" sz="quarter" idx="5"/>
          </p:nvPr>
        </p:nvSpPr>
        <p:spPr/>
        <p:txBody>
          <a:bodyPr/>
          <a:lstStyle/>
          <a:p>
            <a:fld id="{359E7C89-94AB-244D-BF56-AF4828D61A0B}" type="slidenum">
              <a:rPr lang="nl-NL" smtClean="0"/>
              <a:t>4</a:t>
            </a:fld>
            <a:endParaRPr lang="nl-NL"/>
          </a:p>
        </p:txBody>
      </p:sp>
    </p:spTree>
    <p:extLst>
      <p:ext uri="{BB962C8B-B14F-4D97-AF65-F5344CB8AC3E}">
        <p14:creationId xmlns:p14="http://schemas.microsoft.com/office/powerpoint/2010/main" val="300386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raadsel links boven heeft als oplossing een </a:t>
            </a:r>
            <a:r>
              <a:rPr lang="nl-NL" dirty="0" err="1"/>
              <a:t>aard-bij</a:t>
            </a:r>
            <a:r>
              <a:rPr lang="nl-NL" dirty="0"/>
              <a:t>. Een aardbij wordt ook </a:t>
            </a:r>
            <a:r>
              <a:rPr lang="nl-NL" dirty="0" err="1"/>
              <a:t>zandbij</a:t>
            </a:r>
            <a:r>
              <a:rPr lang="nl-NL" dirty="0"/>
              <a:t> genoemd. Klik op de video (0:40 </a:t>
            </a:r>
            <a:r>
              <a:rPr lang="nl-NL" baseline="0" dirty="0"/>
              <a:t>minuten</a:t>
            </a:r>
            <a:r>
              <a:rPr lang="nl-NL" dirty="0"/>
              <a:t>) links om het bijtje te laten zien. Waarom zou een aardbij of </a:t>
            </a:r>
            <a:r>
              <a:rPr lang="nl-NL" dirty="0" err="1"/>
              <a:t>zandbij</a:t>
            </a:r>
            <a:r>
              <a:rPr lang="nl-NL" dirty="0"/>
              <a:t> zo heten? (hij leeft in en op de grond, de aarde, het zand). Tip: laat het geluid uit en vraag kinderen te beschrijven wat ze zien.</a:t>
            </a:r>
          </a:p>
          <a:p>
            <a:r>
              <a:rPr lang="nl-NL" dirty="0" err="1"/>
              <a:t>https</a:t>
            </a:r>
            <a:r>
              <a:rPr lang="nl-NL" dirty="0"/>
              <a:t>://</a:t>
            </a:r>
            <a:r>
              <a:rPr lang="nl-NL" dirty="0" err="1"/>
              <a:t>www.youtube.com</a:t>
            </a:r>
            <a:r>
              <a:rPr lang="nl-NL" dirty="0"/>
              <a:t>/</a:t>
            </a:r>
            <a:r>
              <a:rPr lang="nl-NL" dirty="0" err="1"/>
              <a:t>watch?v</a:t>
            </a:r>
            <a:r>
              <a:rPr lang="nl-NL" dirty="0"/>
              <a:t>=_</a:t>
            </a:r>
            <a:r>
              <a:rPr lang="nl-NL" dirty="0" err="1"/>
              <a:t>sesDUDdxHA</a:t>
            </a:r>
            <a:endParaRPr lang="nl-NL" dirty="0"/>
          </a:p>
          <a:p>
            <a:endParaRPr lang="nl-NL" dirty="0"/>
          </a:p>
          <a:p>
            <a:r>
              <a:rPr lang="nl-NL" dirty="0"/>
              <a:t>De boekentip rechtsboven gaat over een heel vies boek. Klik op de strip om een stukje uit het inkijkexemplaar te laten zien. Wijs een verteller aan: die beschrijft eerst wat er gebeurt en wat er op het raam en op de boeken te lezen is. Verdeel de drie rollen: verkoopster, kind 1 en kind 2. Je kunt ook nog iemand vragen de geluiden te maken die niet bij een persoon uit het verhaal horen.</a:t>
            </a:r>
          </a:p>
          <a:p>
            <a:r>
              <a:rPr lang="nl-NL" b="1" dirty="0" err="1"/>
              <a:t>https</a:t>
            </a:r>
            <a:r>
              <a:rPr lang="nl-NL" b="1" dirty="0"/>
              <a:t>://</a:t>
            </a:r>
            <a:r>
              <a:rPr lang="nl-NL" b="1" dirty="0" err="1"/>
              <a:t>ap.lc</a:t>
            </a:r>
            <a:r>
              <a:rPr lang="nl-NL" b="1" dirty="0"/>
              <a:t>/OLUB8</a:t>
            </a:r>
            <a:endParaRPr lang="nl-NL" dirty="0"/>
          </a:p>
          <a:p>
            <a:endParaRPr lang="nl-NL" dirty="0"/>
          </a:p>
          <a:p>
            <a:r>
              <a:rPr lang="nl-NL" dirty="0"/>
              <a:t>In het midden lezen ze een recept. Wat voor fruit zouden de kinderen het liefst kiezen? Aardbei of iets anders? En welke kleur krijgt het drankje dan? Klik op de video (6:04 </a:t>
            </a:r>
            <a:r>
              <a:rPr lang="nl-NL" baseline="0" dirty="0"/>
              <a:t>minuten</a:t>
            </a:r>
            <a:r>
              <a:rPr lang="nl-NL" dirty="0"/>
              <a:t>) om te laten zien wat voor drankje Mirthe en haar broertje maken. Hierbij gaat het om</a:t>
            </a:r>
            <a:r>
              <a:rPr lang="nl-NL" baseline="0" dirty="0"/>
              <a:t> het plezier van recepten maken en hoe kinderen het aanpakken. En waar je voorzichtig mee moet zijn. </a:t>
            </a:r>
          </a:p>
          <a:p>
            <a:r>
              <a:rPr lang="nl-NL" b="1" dirty="0" err="1"/>
              <a:t>https</a:t>
            </a:r>
            <a:r>
              <a:rPr lang="nl-NL" b="1" dirty="0"/>
              <a:t>://</a:t>
            </a:r>
            <a:r>
              <a:rPr lang="nl-NL" b="1" dirty="0" err="1"/>
              <a:t>www.youtube.com</a:t>
            </a:r>
            <a:r>
              <a:rPr lang="nl-NL" b="1" dirty="0"/>
              <a:t>/</a:t>
            </a:r>
            <a:r>
              <a:rPr lang="nl-NL" b="1" dirty="0" err="1"/>
              <a:t>watch?v</a:t>
            </a:r>
            <a:r>
              <a:rPr lang="nl-NL" b="1" dirty="0"/>
              <a:t>=</a:t>
            </a:r>
            <a:r>
              <a:rPr lang="nl-NL" b="1" dirty="0" err="1"/>
              <a:t>tOsEiFxLnKI</a:t>
            </a:r>
            <a:endParaRPr lang="nl-NL" b="1" dirty="0"/>
          </a:p>
        </p:txBody>
      </p:sp>
      <p:sp>
        <p:nvSpPr>
          <p:cNvPr id="4" name="Tijdelijke aanduiding voor dianummer 3"/>
          <p:cNvSpPr>
            <a:spLocks noGrp="1"/>
          </p:cNvSpPr>
          <p:nvPr>
            <p:ph type="sldNum" sz="quarter" idx="5"/>
          </p:nvPr>
        </p:nvSpPr>
        <p:spPr/>
        <p:txBody>
          <a:bodyPr/>
          <a:lstStyle/>
          <a:p>
            <a:fld id="{359E7C89-94AB-244D-BF56-AF4828D61A0B}" type="slidenum">
              <a:rPr lang="nl-NL" smtClean="0"/>
              <a:t>5</a:t>
            </a:fld>
            <a:endParaRPr lang="nl-NL"/>
          </a:p>
        </p:txBody>
      </p:sp>
    </p:spTree>
    <p:extLst>
      <p:ext uri="{BB962C8B-B14F-4D97-AF65-F5344CB8AC3E}">
        <p14:creationId xmlns:p14="http://schemas.microsoft.com/office/powerpoint/2010/main" val="1784745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a:t>
            </a:r>
            <a:r>
              <a:rPr lang="nl-NL" dirty="0" err="1"/>
              <a:t>ZomerTopboek</a:t>
            </a:r>
            <a:r>
              <a:rPr lang="nl-NL" dirty="0"/>
              <a:t> staan veel weetjes. Soms staat er een </a:t>
            </a:r>
            <a:r>
              <a:rPr lang="nl-NL" dirty="0" err="1"/>
              <a:t>internetpicto</a:t>
            </a:r>
            <a:r>
              <a:rPr lang="nl-NL" dirty="0"/>
              <a:t> bij. Met zoekwoorden kunnen de kinderen dan zelf de website opzoeken. Laat kinderen de zoekwoorden lezen, spellen en laat een van de kinderen de gespelde letters intypen. Komen ze bij de info over de </a:t>
            </a:r>
            <a:r>
              <a:rPr lang="nl-NL" dirty="0" err="1"/>
              <a:t>zeemuis</a:t>
            </a:r>
            <a:r>
              <a:rPr lang="nl-NL" dirty="0"/>
              <a:t>? Klik op de afbeelding links om de website te laten zien. </a:t>
            </a:r>
          </a:p>
          <a:p>
            <a:r>
              <a:rPr lang="nl-NL" b="1" dirty="0" err="1"/>
              <a:t>https</a:t>
            </a:r>
            <a:r>
              <a:rPr lang="nl-NL" b="1" dirty="0"/>
              <a:t>://</a:t>
            </a:r>
            <a:r>
              <a:rPr lang="nl-NL" b="1" dirty="0" err="1"/>
              <a:t>www.youtube.com</a:t>
            </a:r>
            <a:r>
              <a:rPr lang="nl-NL" b="1" dirty="0"/>
              <a:t>/</a:t>
            </a:r>
            <a:r>
              <a:rPr lang="nl-NL" b="1" dirty="0" err="1"/>
              <a:t>watch?v</a:t>
            </a:r>
            <a:r>
              <a:rPr lang="nl-NL" b="1" dirty="0"/>
              <a:t>=</a:t>
            </a:r>
            <a:r>
              <a:rPr lang="nl-NL" b="1" dirty="0" err="1"/>
              <a:t>pJTZKmrlolQ</a:t>
            </a:r>
            <a:endParaRPr lang="nl-NL" b="1" dirty="0"/>
          </a:p>
          <a:p>
            <a:endParaRPr lang="nl-NL" dirty="0"/>
          </a:p>
          <a:p>
            <a:r>
              <a:rPr lang="nl-NL" dirty="0"/>
              <a:t>Rechts staat een mopje over een koe. Weten de kinderen welk geluid een koe maakt? Klik op de bovenste video om het te laten horen. </a:t>
            </a:r>
          </a:p>
          <a:p>
            <a:r>
              <a:rPr lang="nl-NL" b="1" dirty="0" err="1"/>
              <a:t>https</a:t>
            </a:r>
            <a:r>
              <a:rPr lang="nl-NL" b="1" dirty="0"/>
              <a:t>://</a:t>
            </a:r>
            <a:r>
              <a:rPr lang="nl-NL" b="1" dirty="0" err="1"/>
              <a:t>www.youtube.com</a:t>
            </a:r>
            <a:r>
              <a:rPr lang="nl-NL" b="1" dirty="0"/>
              <a:t>/</a:t>
            </a:r>
            <a:r>
              <a:rPr lang="nl-NL" b="1" dirty="0" err="1"/>
              <a:t>watch?v</a:t>
            </a:r>
            <a:r>
              <a:rPr lang="nl-NL" b="1" dirty="0"/>
              <a:t>=xo0aZLfxnoM</a:t>
            </a:r>
          </a:p>
          <a:p>
            <a:endParaRPr lang="nl-NL" dirty="0"/>
          </a:p>
          <a:p>
            <a:r>
              <a:rPr lang="nl-NL" dirty="0"/>
              <a:t>En klik op de onderste video om te laten zien wat een Schotse hooglander met zijn hoorns doet.</a:t>
            </a:r>
          </a:p>
          <a:p>
            <a:r>
              <a:rPr lang="nl-NL" b="1" dirty="0" err="1"/>
              <a:t>https</a:t>
            </a:r>
            <a:r>
              <a:rPr lang="nl-NL" b="1" dirty="0"/>
              <a:t>://</a:t>
            </a:r>
            <a:r>
              <a:rPr lang="nl-NL" b="1" dirty="0" err="1"/>
              <a:t>www.youtube.com</a:t>
            </a:r>
            <a:r>
              <a:rPr lang="nl-NL" b="1" dirty="0"/>
              <a:t>/</a:t>
            </a:r>
            <a:r>
              <a:rPr lang="nl-NL" b="1" dirty="0" err="1"/>
              <a:t>watch?v</a:t>
            </a:r>
            <a:r>
              <a:rPr lang="nl-NL" b="1" dirty="0"/>
              <a:t>=3Aqv8HHRgeE</a:t>
            </a:r>
          </a:p>
        </p:txBody>
      </p:sp>
      <p:sp>
        <p:nvSpPr>
          <p:cNvPr id="4" name="Tijdelijke aanduiding voor dianummer 3"/>
          <p:cNvSpPr>
            <a:spLocks noGrp="1"/>
          </p:cNvSpPr>
          <p:nvPr>
            <p:ph type="sldNum" sz="quarter" idx="5"/>
          </p:nvPr>
        </p:nvSpPr>
        <p:spPr/>
        <p:txBody>
          <a:bodyPr/>
          <a:lstStyle/>
          <a:p>
            <a:fld id="{359E7C89-94AB-244D-BF56-AF4828D61A0B}" type="slidenum">
              <a:rPr lang="nl-NL" smtClean="0"/>
              <a:t>6</a:t>
            </a:fld>
            <a:endParaRPr lang="nl-NL"/>
          </a:p>
        </p:txBody>
      </p:sp>
    </p:spTree>
    <p:extLst>
      <p:ext uri="{BB962C8B-B14F-4D97-AF65-F5344CB8AC3E}">
        <p14:creationId xmlns:p14="http://schemas.microsoft.com/office/powerpoint/2010/main" val="3234700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a:t>
            </a:r>
            <a:r>
              <a:rPr lang="nl-NL" dirty="0" err="1"/>
              <a:t>toneelleesverhaal</a:t>
            </a:r>
            <a:r>
              <a:rPr lang="nl-NL" dirty="0"/>
              <a:t> kunnen de kinderen straks thuis met hun ouders of broertje of zusje lezen. Lees het verhaal tot en met </a:t>
            </a:r>
            <a:r>
              <a:rPr lang="nl-NL" dirty="0" err="1"/>
              <a:t>Kata</a:t>
            </a:r>
            <a:r>
              <a:rPr lang="nl-NL" dirty="0"/>
              <a:t> die zegt: ‘Mijn opa zegt altijd: Vechten als een haai, speel als een dolfijn!’</a:t>
            </a:r>
            <a:r>
              <a:rPr lang="nl-NL" baseline="0" dirty="0"/>
              <a:t> En dan komt de draak. Wat gaan </a:t>
            </a:r>
            <a:r>
              <a:rPr lang="nl-NL" baseline="0" dirty="0" err="1"/>
              <a:t>Kata</a:t>
            </a:r>
            <a:r>
              <a:rPr lang="nl-NL" baseline="0" dirty="0"/>
              <a:t> en </a:t>
            </a:r>
            <a:r>
              <a:rPr lang="nl-NL" baseline="0" dirty="0" err="1"/>
              <a:t>Izu</a:t>
            </a:r>
            <a:r>
              <a:rPr lang="nl-NL" baseline="0" dirty="0"/>
              <a:t> doen? Laat de kinderen het verhaal voorspellen. </a:t>
            </a:r>
          </a:p>
          <a:p>
            <a:endParaRPr lang="nl-NL" baseline="0" dirty="0"/>
          </a:p>
          <a:p>
            <a:r>
              <a:rPr lang="nl-NL" baseline="0" dirty="0"/>
              <a:t>Willen ze weten hoe je een stok gebruikt als je vecht tegen een draak? Klik op de</a:t>
            </a:r>
            <a:r>
              <a:rPr lang="nl-NL" dirty="0"/>
              <a:t> bovenste video om te zien hoe je kunt oefenen.</a:t>
            </a:r>
          </a:p>
          <a:p>
            <a:r>
              <a:rPr lang="nl-NL" b="1" baseline="0" dirty="0" err="1"/>
              <a:t>https</a:t>
            </a:r>
            <a:r>
              <a:rPr lang="nl-NL" b="1" baseline="0" dirty="0"/>
              <a:t>://</a:t>
            </a:r>
            <a:r>
              <a:rPr lang="nl-NL" b="1" baseline="0" dirty="0" err="1"/>
              <a:t>www.youtube.com</a:t>
            </a:r>
            <a:r>
              <a:rPr lang="nl-NL" b="1" baseline="0" dirty="0"/>
              <a:t>/</a:t>
            </a:r>
            <a:r>
              <a:rPr lang="nl-NL" b="1" baseline="0" dirty="0" err="1"/>
              <a:t>watch?v</a:t>
            </a:r>
            <a:r>
              <a:rPr lang="nl-NL" b="1" baseline="0" dirty="0"/>
              <a:t>=awjXup_Lz1A</a:t>
            </a:r>
          </a:p>
          <a:p>
            <a:endParaRPr lang="nl-NL" baseline="0" dirty="0"/>
          </a:p>
          <a:p>
            <a:r>
              <a:rPr lang="nl-NL" dirty="0" err="1"/>
              <a:t>Kata</a:t>
            </a:r>
            <a:r>
              <a:rPr lang="nl-NL" dirty="0"/>
              <a:t> kan goed jongleren. Klik op de onderste video om te laten zien hoe je dat doet. Het kan ook met opgerolde sokken of propjes papier. Leuk om op het plein uit te proberen!</a:t>
            </a:r>
          </a:p>
          <a:p>
            <a:r>
              <a:rPr lang="nl-NL" b="1" dirty="0" err="1"/>
              <a:t>https</a:t>
            </a:r>
            <a:r>
              <a:rPr lang="nl-NL" b="1" dirty="0"/>
              <a:t>://</a:t>
            </a:r>
            <a:r>
              <a:rPr lang="nl-NL" b="1" dirty="0" err="1"/>
              <a:t>www.youtube.com</a:t>
            </a:r>
            <a:r>
              <a:rPr lang="nl-NL" b="1" dirty="0"/>
              <a:t>/</a:t>
            </a:r>
            <a:r>
              <a:rPr lang="nl-NL" b="1" dirty="0" err="1"/>
              <a:t>watch?v</a:t>
            </a:r>
            <a:r>
              <a:rPr lang="nl-NL" b="1" dirty="0"/>
              <a:t>=8O9puj7qBgc</a:t>
            </a:r>
          </a:p>
        </p:txBody>
      </p:sp>
      <p:sp>
        <p:nvSpPr>
          <p:cNvPr id="4" name="Tijdelijke aanduiding voor dianummer 3"/>
          <p:cNvSpPr>
            <a:spLocks noGrp="1"/>
          </p:cNvSpPr>
          <p:nvPr>
            <p:ph type="sldNum" sz="quarter" idx="5"/>
          </p:nvPr>
        </p:nvSpPr>
        <p:spPr/>
        <p:txBody>
          <a:bodyPr/>
          <a:lstStyle/>
          <a:p>
            <a:fld id="{359E7C89-94AB-244D-BF56-AF4828D61A0B}" type="slidenum">
              <a:rPr lang="nl-NL" smtClean="0"/>
              <a:t>7</a:t>
            </a:fld>
            <a:endParaRPr lang="nl-NL"/>
          </a:p>
        </p:txBody>
      </p:sp>
    </p:spTree>
    <p:extLst>
      <p:ext uri="{BB962C8B-B14F-4D97-AF65-F5344CB8AC3E}">
        <p14:creationId xmlns:p14="http://schemas.microsoft.com/office/powerpoint/2010/main" val="289675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Leuk, kamperen op het gras in de tuin of voor het huis. Maar wat als je moet plassen? Wat kom je allemaal tegen midden in de nacht? Klik op de afbeelding linksboven om een opname van de </a:t>
            </a:r>
            <a:r>
              <a:rPr lang="nl-NL" sz="1200" b="0" i="0" kern="1200" dirty="0" err="1">
                <a:solidFill>
                  <a:schemeClr val="tx1"/>
                </a:solidFill>
                <a:effectLst/>
                <a:latin typeface="+mn-lt"/>
                <a:ea typeface="+mn-ea"/>
                <a:cs typeface="+mn-cs"/>
              </a:rPr>
              <a:t>Wildcam</a:t>
            </a:r>
            <a:r>
              <a:rPr lang="nl-NL" sz="1200" b="0" i="0" kern="1200" dirty="0">
                <a:solidFill>
                  <a:schemeClr val="tx1"/>
                </a:solidFill>
                <a:effectLst/>
                <a:latin typeface="+mn-lt"/>
                <a:ea typeface="+mn-ea"/>
                <a:cs typeface="+mn-cs"/>
              </a:rPr>
              <a:t> van Vroege Vogels te laten zien.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err="1">
                <a:solidFill>
                  <a:schemeClr val="tx1"/>
                </a:solidFill>
                <a:effectLst/>
                <a:latin typeface="+mn-lt"/>
                <a:ea typeface="+mn-ea"/>
                <a:cs typeface="+mn-cs"/>
              </a:rPr>
              <a:t>https</a:t>
            </a:r>
            <a:r>
              <a:rPr lang="nl-NL" sz="1200" b="1" i="0" kern="1200" dirty="0">
                <a:solidFill>
                  <a:schemeClr val="tx1"/>
                </a:solidFill>
                <a:effectLst/>
                <a:latin typeface="+mn-lt"/>
                <a:ea typeface="+mn-ea"/>
                <a:cs typeface="+mn-cs"/>
              </a:rPr>
              <a:t>://</a:t>
            </a:r>
            <a:r>
              <a:rPr lang="nl-NL" sz="1200" b="1" i="0" kern="1200" dirty="0" err="1">
                <a:solidFill>
                  <a:schemeClr val="tx1"/>
                </a:solidFill>
                <a:effectLst/>
                <a:latin typeface="+mn-lt"/>
                <a:ea typeface="+mn-ea"/>
                <a:cs typeface="+mn-cs"/>
              </a:rPr>
              <a:t>www.youtube.com</a:t>
            </a:r>
            <a:r>
              <a:rPr lang="nl-NL" sz="1200" b="1" i="0" kern="1200" dirty="0">
                <a:solidFill>
                  <a:schemeClr val="tx1"/>
                </a:solidFill>
                <a:effectLst/>
                <a:latin typeface="+mn-lt"/>
                <a:ea typeface="+mn-ea"/>
                <a:cs typeface="+mn-cs"/>
              </a:rPr>
              <a:t>/</a:t>
            </a:r>
            <a:r>
              <a:rPr lang="nl-NL" sz="1200" b="1" i="0" kern="1200" dirty="0" err="1">
                <a:solidFill>
                  <a:schemeClr val="tx1"/>
                </a:solidFill>
                <a:effectLst/>
                <a:latin typeface="+mn-lt"/>
                <a:ea typeface="+mn-ea"/>
                <a:cs typeface="+mn-cs"/>
              </a:rPr>
              <a:t>watch?v</a:t>
            </a:r>
            <a:r>
              <a:rPr lang="nl-NL" sz="1200" b="1" i="0" kern="1200" dirty="0">
                <a:solidFill>
                  <a:schemeClr val="tx1"/>
                </a:solidFill>
                <a:effectLst/>
                <a:latin typeface="+mn-lt"/>
                <a:ea typeface="+mn-ea"/>
                <a:cs typeface="+mn-cs"/>
              </a:rPr>
              <a:t>=RgS_0ekpU4g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Hebben de kinderen nu al zin om een doolhof te maken? Klik op het doolhof rechtsboven en print de pdf.</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dirty="0" err="1">
                <a:solidFill>
                  <a:schemeClr val="tx1"/>
                </a:solidFill>
                <a:effectLst/>
                <a:latin typeface="+mn-lt"/>
                <a:ea typeface="+mn-ea"/>
                <a:cs typeface="+mn-cs"/>
              </a:rPr>
              <a:t>https</a:t>
            </a:r>
            <a:r>
              <a:rPr lang="nl-NL" sz="1200" b="1" i="0" kern="1200" dirty="0">
                <a:solidFill>
                  <a:schemeClr val="tx1"/>
                </a:solidFill>
                <a:effectLst/>
                <a:latin typeface="+mn-lt"/>
                <a:ea typeface="+mn-ea"/>
                <a:cs typeface="+mn-cs"/>
              </a:rPr>
              <a:t>://</a:t>
            </a:r>
            <a:r>
              <a:rPr lang="nl-NL" sz="1200" b="1" i="0" kern="1200" dirty="0" err="1">
                <a:solidFill>
                  <a:schemeClr val="tx1"/>
                </a:solidFill>
                <a:effectLst/>
                <a:latin typeface="+mn-lt"/>
                <a:ea typeface="+mn-ea"/>
                <a:cs typeface="+mn-cs"/>
              </a:rPr>
              <a:t>www.julesplus.nl</a:t>
            </a:r>
            <a:r>
              <a:rPr lang="nl-NL" sz="1200" b="1" i="0" kern="1200" dirty="0">
                <a:solidFill>
                  <a:schemeClr val="tx1"/>
                </a:solidFill>
                <a:effectLst/>
                <a:latin typeface="+mn-lt"/>
                <a:ea typeface="+mn-ea"/>
                <a:cs typeface="+mn-cs"/>
              </a:rPr>
              <a:t>/media/</a:t>
            </a:r>
            <a:r>
              <a:rPr lang="nl-NL" sz="1200" b="1" i="0" kern="1200" dirty="0" err="1">
                <a:solidFill>
                  <a:schemeClr val="tx1"/>
                </a:solidFill>
                <a:effectLst/>
                <a:latin typeface="+mn-lt"/>
                <a:ea typeface="+mn-ea"/>
                <a:cs typeface="+mn-cs"/>
              </a:rPr>
              <a:t>anita</a:t>
            </a:r>
            <a:r>
              <a:rPr lang="nl-NL" sz="1200" b="1" i="0" kern="1200" dirty="0">
                <a:solidFill>
                  <a:schemeClr val="tx1"/>
                </a:solidFill>
                <a:effectLst/>
                <a:latin typeface="+mn-lt"/>
                <a:ea typeface="+mn-ea"/>
                <a:cs typeface="+mn-cs"/>
              </a:rPr>
              <a:t>/</a:t>
            </a:r>
            <a:r>
              <a:rPr lang="nl-NL" sz="1200" b="1" i="0" kern="1200" dirty="0" err="1">
                <a:solidFill>
                  <a:schemeClr val="tx1"/>
                </a:solidFill>
                <a:effectLst/>
                <a:latin typeface="+mn-lt"/>
                <a:ea typeface="+mn-ea"/>
                <a:cs typeface="+mn-cs"/>
              </a:rPr>
              <a:t>vakantiedoolhof.pdf</a:t>
            </a:r>
            <a:endParaRPr lang="nl-NL"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Weten de kinderen dat er ook doolhoven zijn in maisvelden? Klik op de afbeelding rechtsonder om een mooi voorbeeld te laten zien.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u="sng" kern="1200" dirty="0">
                <a:solidFill>
                  <a:schemeClr val="tx1"/>
                </a:solidFill>
                <a:effectLst/>
                <a:latin typeface="+mn-lt"/>
                <a:ea typeface="+mn-ea"/>
                <a:cs typeface="+mn-cs"/>
                <a:hlinkClick r:id="rId3"/>
              </a:rPr>
              <a:t>https://drentsekoe.nl/speelboerderij/maisdoolhof/</a:t>
            </a:r>
            <a:endParaRPr lang="nl-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boekentip linksonder gaat over </a:t>
            </a:r>
            <a:r>
              <a:rPr lang="nl-NL" dirty="0" err="1"/>
              <a:t>kwallenpap</a:t>
            </a:r>
            <a:r>
              <a:rPr lang="nl-NL" dirty="0"/>
              <a:t>. </a:t>
            </a:r>
            <a:r>
              <a:rPr lang="nl-NL" dirty="0" err="1"/>
              <a:t>Eefke</a:t>
            </a:r>
            <a:r>
              <a:rPr lang="nl-NL" dirty="0"/>
              <a:t> weet daar meer over te vertellen. Klik op de afbeelding ernaast om haar te verhaal te laten horen. Vraag</a:t>
            </a:r>
            <a:r>
              <a:rPr lang="nl-NL" baseline="0" dirty="0"/>
              <a:t> kinderen of ze dit boek willen lezen. Hier kun je kinderen ook weer de zoekwoorden laten lezen, spellen, intypen: komen ze bij het verhaal van </a:t>
            </a:r>
            <a:r>
              <a:rPr lang="nl-NL" baseline="0" dirty="0" err="1"/>
              <a:t>Eefke</a:t>
            </a:r>
            <a:r>
              <a:rPr lang="nl-NL"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err="1"/>
              <a:t>https</a:t>
            </a:r>
            <a:r>
              <a:rPr lang="nl-NL" b="1" dirty="0"/>
              <a:t>://</a:t>
            </a:r>
            <a:r>
              <a:rPr lang="nl-NL" b="1" dirty="0" err="1"/>
              <a:t>www.dewaanzinnigepodcast.nl</a:t>
            </a:r>
            <a:r>
              <a:rPr lang="nl-NL" b="1" dirty="0"/>
              <a:t>/2-kwallenpap-en-slakkenvla/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359E7C89-94AB-244D-BF56-AF4828D61A0B}" type="slidenum">
              <a:rPr lang="nl-NL" smtClean="0"/>
              <a:t>8</a:t>
            </a:fld>
            <a:endParaRPr lang="nl-NL"/>
          </a:p>
        </p:txBody>
      </p:sp>
    </p:spTree>
    <p:extLst>
      <p:ext uri="{BB962C8B-B14F-4D97-AF65-F5344CB8AC3E}">
        <p14:creationId xmlns:p14="http://schemas.microsoft.com/office/powerpoint/2010/main" val="284749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dan is het boek uit en hebben de </a:t>
            </a:r>
            <a:r>
              <a:rPr lang="nl-NL"/>
              <a:t>kinderen </a:t>
            </a:r>
            <a:r>
              <a:rPr lang="nl-NL" smtClean="0"/>
              <a:t>allerlei </a:t>
            </a:r>
            <a:r>
              <a:rPr lang="nl-NL"/>
              <a:t>bladzijden </a:t>
            </a:r>
            <a:r>
              <a:rPr lang="nl-NL" smtClean="0"/>
              <a:t>al </a:t>
            </a:r>
            <a:r>
              <a:rPr lang="nl-NL" dirty="0"/>
              <a:t>een beetje ‘geproefd’. </a:t>
            </a:r>
          </a:p>
          <a:p>
            <a:endParaRPr lang="nl-NL" dirty="0"/>
          </a:p>
          <a:p>
            <a:r>
              <a:rPr lang="nl-NL" dirty="0"/>
              <a:t>Wat</a:t>
            </a:r>
            <a:r>
              <a:rPr lang="nl-NL" baseline="0" dirty="0"/>
              <a:t> zijn hun plannen voor de vakantie? Hebben ze al boeken uitgekozen? Ze kunnen ook</a:t>
            </a:r>
            <a:r>
              <a:rPr lang="nl-NL" dirty="0"/>
              <a:t> de duikboot-bingo doen. Klik op de afbeelding rechts om naar de bingo te gaan. Welke bingo-plaatje  willen de kinderen in de vakantie proberen met hun boek? Hoeveel punten is dat waard? Kinderen kunnen ook de volgende dag attributen meenemen, allemaal hun boek uit het vak halen en een van de plaatjes met of zonder attributen doen</a:t>
            </a:r>
            <a:r>
              <a:rPr lang="nl-NL" baseline="0" dirty="0"/>
              <a:t> in de klas. Hoeveel punten heeft iedereen dan al gescoord? En de tafelgroep of hele groep samen?</a:t>
            </a:r>
            <a:r>
              <a:rPr lang="nl-NL" dirty="0"/>
              <a:t> </a:t>
            </a:r>
          </a:p>
          <a:p>
            <a:r>
              <a:rPr lang="nl-NL" b="1" dirty="0" err="1"/>
              <a:t>https</a:t>
            </a:r>
            <a:r>
              <a:rPr lang="nl-NL" b="1" dirty="0"/>
              <a:t>://</a:t>
            </a:r>
            <a:r>
              <a:rPr lang="nl-NL" b="1" dirty="0" err="1"/>
              <a:t>www.julesplus.nl</a:t>
            </a:r>
            <a:r>
              <a:rPr lang="nl-NL" b="1" dirty="0"/>
              <a:t>/media/</a:t>
            </a:r>
            <a:r>
              <a:rPr lang="nl-NL" b="1" dirty="0" err="1"/>
              <a:t>anita</a:t>
            </a:r>
            <a:r>
              <a:rPr lang="nl-NL" b="1" dirty="0"/>
              <a:t>/Duikboot-</a:t>
            </a:r>
            <a:r>
              <a:rPr lang="nl-NL" b="1" dirty="0" err="1"/>
              <a:t>bingo.pdf</a:t>
            </a:r>
            <a:endParaRPr lang="nl-NL" b="1" dirty="0"/>
          </a:p>
          <a:p>
            <a:endParaRPr lang="nl-NL" b="1" dirty="0"/>
          </a:p>
          <a:p>
            <a:r>
              <a:rPr lang="nl-NL" dirty="0"/>
              <a:t>Geef het geprinte duikboot-bingo met het </a:t>
            </a:r>
            <a:r>
              <a:rPr lang="nl-NL" dirty="0" err="1"/>
              <a:t>ZomerTopboek</a:t>
            </a:r>
            <a:r>
              <a:rPr lang="nl-NL" dirty="0"/>
              <a:t> mee naar huis. Of mail een link naar ouders via de nieuwsbrief. Ouders kunnen er ook digitaal mee werken en de punten met een tekenprogramma op hun telefoon invullen.</a:t>
            </a:r>
          </a:p>
          <a:p>
            <a:endParaRPr lang="nl-NL" dirty="0"/>
          </a:p>
          <a:p>
            <a:r>
              <a:rPr lang="nl-NL" dirty="0"/>
              <a:t>Wens alle kinderen veel plezier met het boek in de vakantie en vraag of ze het na de vakantie weer meenemen en er alles over vertellen!</a:t>
            </a:r>
          </a:p>
        </p:txBody>
      </p:sp>
      <p:sp>
        <p:nvSpPr>
          <p:cNvPr id="4" name="Tijdelijke aanduiding voor dianummer 3"/>
          <p:cNvSpPr>
            <a:spLocks noGrp="1"/>
          </p:cNvSpPr>
          <p:nvPr>
            <p:ph type="sldNum" sz="quarter" idx="5"/>
          </p:nvPr>
        </p:nvSpPr>
        <p:spPr/>
        <p:txBody>
          <a:bodyPr/>
          <a:lstStyle/>
          <a:p>
            <a:fld id="{359E7C89-94AB-244D-BF56-AF4828D61A0B}" type="slidenum">
              <a:rPr lang="nl-NL" smtClean="0"/>
              <a:t>9</a:t>
            </a:fld>
            <a:endParaRPr lang="nl-NL"/>
          </a:p>
        </p:txBody>
      </p:sp>
    </p:spTree>
    <p:extLst>
      <p:ext uri="{BB962C8B-B14F-4D97-AF65-F5344CB8AC3E}">
        <p14:creationId xmlns:p14="http://schemas.microsoft.com/office/powerpoint/2010/main" val="3224158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D9CE0DB-0242-4D42-980E-7D8B430FC7F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xmlns="" id="{3FAB1F53-B245-174D-83B6-4B6A638FC1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xmlns="" id="{FD93864C-BD91-2C45-BD1A-42FC7009680E}"/>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5" name="Tijdelijke aanduiding voor voettekst 4">
            <a:extLst>
              <a:ext uri="{FF2B5EF4-FFF2-40B4-BE49-F238E27FC236}">
                <a16:creationId xmlns:a16="http://schemas.microsoft.com/office/drawing/2014/main" xmlns="" id="{DB6C8B58-72AC-9F47-8A2D-530C92D9204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E0062827-5A9B-1B4B-8AF8-308FE7F78AD4}"/>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3982219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42D68BF-7234-3542-9954-E2BB1B7DA12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00BAE565-A66B-3E49-ADE3-CC3D991D59E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E4D1C73B-C9B0-064B-BA84-75F69FA66BFC}"/>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5" name="Tijdelijke aanduiding voor voettekst 4">
            <a:extLst>
              <a:ext uri="{FF2B5EF4-FFF2-40B4-BE49-F238E27FC236}">
                <a16:creationId xmlns:a16="http://schemas.microsoft.com/office/drawing/2014/main" xmlns="" id="{FCC5A571-E560-4744-888B-7B5D8093DB4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BC6889D0-B371-5A4D-9188-C817723822A0}"/>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940691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CB6333FA-9D62-1244-A8CC-8F318785C94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AB52F3A1-D5E5-DC4E-A8A7-BB8A279806E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0BD41F9D-2D74-4C49-A4BA-79A163C44F16}"/>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5" name="Tijdelijke aanduiding voor voettekst 4">
            <a:extLst>
              <a:ext uri="{FF2B5EF4-FFF2-40B4-BE49-F238E27FC236}">
                <a16:creationId xmlns:a16="http://schemas.microsoft.com/office/drawing/2014/main" xmlns="" id="{C8B94F8A-8825-9D4B-96CF-4C56586A59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F51024F6-9D82-E14D-A1D8-05FD004550DF}"/>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3751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2532F05-71D9-1441-B9B4-3B19B138422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07B49CA9-3E78-424C-ADCC-D48DFE4B606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F9AD9B28-09EE-B74C-8102-1CD136ED0315}"/>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5" name="Tijdelijke aanduiding voor voettekst 4">
            <a:extLst>
              <a:ext uri="{FF2B5EF4-FFF2-40B4-BE49-F238E27FC236}">
                <a16:creationId xmlns:a16="http://schemas.microsoft.com/office/drawing/2014/main" xmlns="" id="{B80E6854-F5AD-3346-956F-5EA13746FA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6723FBDC-C164-824A-A3D0-7CB4E9CD9A68}"/>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179186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9633257-A96D-5B47-9E2E-8201DBF6773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xmlns="" id="{00EC26BE-5F1C-9145-936C-683B9F6010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xmlns="" id="{1A674C61-BE48-0642-8FEE-56F6880857A6}"/>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5" name="Tijdelijke aanduiding voor voettekst 4">
            <a:extLst>
              <a:ext uri="{FF2B5EF4-FFF2-40B4-BE49-F238E27FC236}">
                <a16:creationId xmlns:a16="http://schemas.microsoft.com/office/drawing/2014/main" xmlns="" id="{D8B0B5E5-D574-934C-A8CA-D0F47A44031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14D330F6-10F6-944B-B638-CBA37BF3A122}"/>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1984543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0B77AB2-4E5A-F345-92BD-4948254EB80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8D259BF2-0CC0-134C-84DE-F8EC574B96D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6947E3DA-CBFA-6943-B1FB-FDCBD109323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3738D7CB-9BC1-BA4D-AFE0-E14C8AF16A82}"/>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6" name="Tijdelijke aanduiding voor voettekst 5">
            <a:extLst>
              <a:ext uri="{FF2B5EF4-FFF2-40B4-BE49-F238E27FC236}">
                <a16:creationId xmlns:a16="http://schemas.microsoft.com/office/drawing/2014/main" xmlns="" id="{B442D048-AEB4-0B45-9BBB-69B8351C9E2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B8AD602F-95DA-484E-ACB9-A7F38CF1D7B1}"/>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3841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BBB9620-1754-1749-AA2E-A4FDC9E2B58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927AA42D-BCB6-F242-AB0E-D0651DC5DB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xmlns="" id="{1CAA9827-0AD7-914C-A59C-35F7D1D3E2C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xmlns="" id="{C3DD63A8-FE0F-8240-B5C6-4D1547257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xmlns="" id="{68824CD6-7B66-4243-AA67-9D200F602E8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xmlns="" id="{A7BCD1EA-FA1D-C14C-A72B-A85E97203610}"/>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8" name="Tijdelijke aanduiding voor voettekst 7">
            <a:extLst>
              <a:ext uri="{FF2B5EF4-FFF2-40B4-BE49-F238E27FC236}">
                <a16:creationId xmlns:a16="http://schemas.microsoft.com/office/drawing/2014/main" xmlns="" id="{F57D6C26-3F81-6542-8F98-922CB583388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xmlns="" id="{4A205139-180B-5041-B5AC-BE5E8628B270}"/>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990364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280BD5D-A0B5-9D4F-8E03-C650474EEC4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77EE66EE-7361-6A4D-ACD8-EC45FBDADC04}"/>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4" name="Tijdelijke aanduiding voor voettekst 3">
            <a:extLst>
              <a:ext uri="{FF2B5EF4-FFF2-40B4-BE49-F238E27FC236}">
                <a16:creationId xmlns:a16="http://schemas.microsoft.com/office/drawing/2014/main" xmlns="" id="{D8135CA3-3E01-654C-B142-B2102EF1050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xmlns="" id="{A07CA967-73B9-6949-978F-20B003AEF7C7}"/>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166057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D2A851F5-4FD1-9D45-89AA-81703BA2ABD7}"/>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3" name="Tijdelijke aanduiding voor voettekst 2">
            <a:extLst>
              <a:ext uri="{FF2B5EF4-FFF2-40B4-BE49-F238E27FC236}">
                <a16:creationId xmlns:a16="http://schemas.microsoft.com/office/drawing/2014/main" xmlns="" id="{5EF7E231-4310-D941-A0C7-A2E44BC7232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xmlns="" id="{8BBD7BC2-51AD-C943-9E92-686645259070}"/>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223419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809A24-27DA-B444-A5F7-B4A8299D45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xmlns="" id="{7EAC0899-920E-EB49-9D70-9B136B97A0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xmlns="" id="{9C89A46F-AB49-A943-9A5D-ACBB78D79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5540EAFA-289A-2545-B817-6CCC13FCD5EB}"/>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6" name="Tijdelijke aanduiding voor voettekst 5">
            <a:extLst>
              <a:ext uri="{FF2B5EF4-FFF2-40B4-BE49-F238E27FC236}">
                <a16:creationId xmlns:a16="http://schemas.microsoft.com/office/drawing/2014/main" xmlns="" id="{626CE1B2-EB8C-5348-8984-79E87FF2A18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4A38B9F7-8996-684A-A5AB-5B4CD0B33093}"/>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1149546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8D24FE5-6C8D-AE47-92BC-7BAF460A4E2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688B4C5C-6CE8-9444-AD31-27A99DF452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xmlns="" id="{5E4C5FF8-594B-7F45-9F3F-88682E195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AB0AD989-37E5-564D-9E8A-9473368E86DA}"/>
              </a:ext>
            </a:extLst>
          </p:cNvPr>
          <p:cNvSpPr>
            <a:spLocks noGrp="1"/>
          </p:cNvSpPr>
          <p:nvPr>
            <p:ph type="dt" sz="half" idx="10"/>
          </p:nvPr>
        </p:nvSpPr>
        <p:spPr/>
        <p:txBody>
          <a:bodyPr/>
          <a:lstStyle/>
          <a:p>
            <a:fld id="{B6751AAF-B9E3-7E40-92BF-035F84FBF1FC}" type="datetimeFigureOut">
              <a:rPr lang="nl-NL" smtClean="0"/>
              <a:t>5-5-2021</a:t>
            </a:fld>
            <a:endParaRPr lang="nl-NL"/>
          </a:p>
        </p:txBody>
      </p:sp>
      <p:sp>
        <p:nvSpPr>
          <p:cNvPr id="6" name="Tijdelijke aanduiding voor voettekst 5">
            <a:extLst>
              <a:ext uri="{FF2B5EF4-FFF2-40B4-BE49-F238E27FC236}">
                <a16:creationId xmlns:a16="http://schemas.microsoft.com/office/drawing/2014/main" xmlns="" id="{7E7F29A5-5FA7-E74E-B551-5C29E4D4C22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EEFA7975-C800-864B-B267-FCB999498216}"/>
              </a:ext>
            </a:extLst>
          </p:cNvPr>
          <p:cNvSpPr>
            <a:spLocks noGrp="1"/>
          </p:cNvSpPr>
          <p:nvPr>
            <p:ph type="sldNum" sz="quarter" idx="12"/>
          </p:nvPr>
        </p:nvSpPr>
        <p:spPr/>
        <p:txBody>
          <a:bodyPr/>
          <a:lstStyle/>
          <a:p>
            <a:fld id="{687DB2C4-22CE-F44A-9154-45AEAB558247}" type="slidenum">
              <a:rPr lang="nl-NL" smtClean="0"/>
              <a:t>‹nr.›</a:t>
            </a:fld>
            <a:endParaRPr lang="nl-NL"/>
          </a:p>
        </p:txBody>
      </p:sp>
    </p:spTree>
    <p:extLst>
      <p:ext uri="{BB962C8B-B14F-4D97-AF65-F5344CB8AC3E}">
        <p14:creationId xmlns:p14="http://schemas.microsoft.com/office/powerpoint/2010/main" val="336292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AB9268F9-B4E0-FC47-9012-DB88C9E372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01264ABF-B262-544E-8BBC-6D2BE4E895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FA7CA34F-558A-8E44-AA00-0B38E1706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51AAF-B9E3-7E40-92BF-035F84FBF1FC}" type="datetimeFigureOut">
              <a:rPr lang="nl-NL" smtClean="0"/>
              <a:t>5-5-2021</a:t>
            </a:fld>
            <a:endParaRPr lang="nl-NL"/>
          </a:p>
        </p:txBody>
      </p:sp>
      <p:sp>
        <p:nvSpPr>
          <p:cNvPr id="5" name="Tijdelijke aanduiding voor voettekst 4">
            <a:extLst>
              <a:ext uri="{FF2B5EF4-FFF2-40B4-BE49-F238E27FC236}">
                <a16:creationId xmlns:a16="http://schemas.microsoft.com/office/drawing/2014/main" xmlns="" id="{A5006FAC-E030-E14A-8EE3-1B320C58C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xmlns="" id="{9B63163E-C43D-AF47-AFAD-CB5D2434C5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B2C4-22CE-F44A-9154-45AEAB558247}" type="slidenum">
              <a:rPr lang="nl-NL" smtClean="0"/>
              <a:t>‹nr.›</a:t>
            </a:fld>
            <a:endParaRPr lang="nl-NL"/>
          </a:p>
        </p:txBody>
      </p:sp>
    </p:spTree>
    <p:extLst>
      <p:ext uri="{BB962C8B-B14F-4D97-AF65-F5344CB8AC3E}">
        <p14:creationId xmlns:p14="http://schemas.microsoft.com/office/powerpoint/2010/main" val="2293536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youtube.com/watch?v=FbYh_t_w2ys" TargetMode="External"/><Relationship Id="rId5" Type="http://schemas.openxmlformats.org/officeDocument/2006/relationships/image" Target="../media/image2.png"/><Relationship Id="rId4" Type="http://schemas.openxmlformats.org/officeDocument/2006/relationships/hyperlink" Target="https://www.youtube.com/watch?v=C8uFwhgIdu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youtube.com/watch?v=g3FkCfcY1pM" TargetMode="External"/><Relationship Id="rId5" Type="http://schemas.openxmlformats.org/officeDocument/2006/relationships/image" Target="../media/image5.png"/><Relationship Id="rId4" Type="http://schemas.openxmlformats.org/officeDocument/2006/relationships/hyperlink" Target="https://soundcloud.com/beeldengeluid/hinniken-en-draf-van-paard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youtube.com/watch?v=UFj2Te2uOUU" TargetMode="External"/><Relationship Id="rId5" Type="http://schemas.openxmlformats.org/officeDocument/2006/relationships/image" Target="../media/image8.png"/><Relationship Id="rId4" Type="http://schemas.openxmlformats.org/officeDocument/2006/relationships/hyperlink" Target="https://schooltv.nl/video/hoe-beweegt-een-octopus-acht-armen-en-stevige-zuignapp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schooltv.nl/video/awena-en-abduli-zoeken-mosselen-eten-zoeken-in-zee-en-op-het-strand/#q=mossels" TargetMode="External"/><Relationship Id="rId5" Type="http://schemas.openxmlformats.org/officeDocument/2006/relationships/image" Target="../media/image11.png"/><Relationship Id="rId4" Type="http://schemas.openxmlformats.org/officeDocument/2006/relationships/hyperlink" Target="https://schooltv.nl/video/1-minuutje-natuur-kwallenweer/#q=kwallen"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ap.lc/OLUB8" TargetMode="Externa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youtube.com/watch?v=_sesDUDdxHA" TargetMode="External"/><Relationship Id="rId5" Type="http://schemas.openxmlformats.org/officeDocument/2006/relationships/image" Target="../media/image14.jpeg"/><Relationship Id="rId4" Type="http://schemas.openxmlformats.org/officeDocument/2006/relationships/hyperlink" Target="https://www.youtube.com/watch?v=tOsEiFxLnKI" TargetMode="Externa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3Aqv8HHRgeE" TargetMode="Externa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youtube.com/watch?v=xo0aZLfxnoM" TargetMode="External"/><Relationship Id="rId5" Type="http://schemas.openxmlformats.org/officeDocument/2006/relationships/image" Target="../media/image18.png"/><Relationship Id="rId4" Type="http://schemas.openxmlformats.org/officeDocument/2006/relationships/hyperlink" Target="https://www.youtube.com/watch?v=pJTZKmrlolQ" TargetMode="Externa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youtube.com/watch?v=awjXup_Lz1A" TargetMode="External"/><Relationship Id="rId5" Type="http://schemas.openxmlformats.org/officeDocument/2006/relationships/image" Target="../media/image22.png"/><Relationship Id="rId4" Type="http://schemas.openxmlformats.org/officeDocument/2006/relationships/hyperlink" Target="https://www.youtube.com/watch?v=8O9puj7qBgc"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julesplus.nl/media/anita/vakantiedoolhof.pdf" TargetMode="External"/><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youtube.com/watch?v=RgS_0ekpU4g" TargetMode="External"/><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hyperlink" Target="https://drentsekoe.nl/speelboerderij/maisdoolhof/" TargetMode="External"/><Relationship Id="rId4" Type="http://schemas.openxmlformats.org/officeDocument/2006/relationships/hyperlink" Target="https://www.dewaanzinnigepodcast.nl/2-kwallenpap-en-slakkenvla/" TargetMode="Externa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www.julesplus.nl/media/anita/Duikboot-bingo.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xmlns="" id="{3D19DC73-4F7A-4A4B-87E6-2D26080C58B8}"/>
              </a:ext>
            </a:extLst>
          </p:cNvPr>
          <p:cNvPicPr>
            <a:picLocks noChangeAspect="1"/>
          </p:cNvPicPr>
          <p:nvPr/>
        </p:nvPicPr>
        <p:blipFill>
          <a:blip r:embed="rId3"/>
          <a:stretch>
            <a:fillRect/>
          </a:stretch>
        </p:blipFill>
        <p:spPr>
          <a:xfrm>
            <a:off x="3669156" y="0"/>
            <a:ext cx="4853687" cy="6858000"/>
          </a:xfrm>
          <a:prstGeom prst="rect">
            <a:avLst/>
          </a:prstGeom>
        </p:spPr>
      </p:pic>
      <p:pic>
        <p:nvPicPr>
          <p:cNvPr id="3" name="Afbeelding 2" descr="Afbeelding met tekst&#10;&#10;Automatisch gegenereerde beschrijving">
            <a:hlinkClick r:id="rId4"/>
            <a:extLst>
              <a:ext uri="{FF2B5EF4-FFF2-40B4-BE49-F238E27FC236}">
                <a16:creationId xmlns:a16="http://schemas.microsoft.com/office/drawing/2014/main" xmlns="" id="{AEF72867-EE14-5648-A44C-A932ECAEDDC1}"/>
              </a:ext>
            </a:extLst>
          </p:cNvPr>
          <p:cNvPicPr>
            <a:picLocks noChangeAspect="1"/>
          </p:cNvPicPr>
          <p:nvPr/>
        </p:nvPicPr>
        <p:blipFill>
          <a:blip r:embed="rId5"/>
          <a:stretch>
            <a:fillRect/>
          </a:stretch>
        </p:blipFill>
        <p:spPr>
          <a:xfrm rot="21284313">
            <a:off x="725110" y="3008260"/>
            <a:ext cx="2283763" cy="1265551"/>
          </a:xfrm>
          <a:prstGeom prst="rect">
            <a:avLst/>
          </a:prstGeom>
        </p:spPr>
      </p:pic>
      <p:pic>
        <p:nvPicPr>
          <p:cNvPr id="4" name="Afbeelding 3" descr="Afbeelding met tekst, binnen, versierd&#10;&#10;Automatisch gegenereerde beschrijving">
            <a:hlinkClick r:id="rId6"/>
            <a:extLst>
              <a:ext uri="{FF2B5EF4-FFF2-40B4-BE49-F238E27FC236}">
                <a16:creationId xmlns:a16="http://schemas.microsoft.com/office/drawing/2014/main" xmlns="" id="{399FA209-2041-D248-A8E0-23B89826CD81}"/>
              </a:ext>
            </a:extLst>
          </p:cNvPr>
          <p:cNvPicPr>
            <a:picLocks noChangeAspect="1"/>
          </p:cNvPicPr>
          <p:nvPr/>
        </p:nvPicPr>
        <p:blipFill>
          <a:blip r:embed="rId7"/>
          <a:stretch>
            <a:fillRect/>
          </a:stretch>
        </p:blipFill>
        <p:spPr>
          <a:xfrm rot="368417">
            <a:off x="9111991" y="4231282"/>
            <a:ext cx="2934162" cy="1631899"/>
          </a:xfrm>
          <a:prstGeom prst="rect">
            <a:avLst/>
          </a:prstGeom>
        </p:spPr>
      </p:pic>
    </p:spTree>
    <p:extLst>
      <p:ext uri="{BB962C8B-B14F-4D97-AF65-F5344CB8AC3E}">
        <p14:creationId xmlns:p14="http://schemas.microsoft.com/office/powerpoint/2010/main" val="341792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Afbeelding 2" descr="Afbeelding met kaart&#10;&#10;Automatisch gegenereerde beschrijving">
            <a:extLst>
              <a:ext uri="{FF2B5EF4-FFF2-40B4-BE49-F238E27FC236}">
                <a16:creationId xmlns:a16="http://schemas.microsoft.com/office/drawing/2014/main" xmlns="" id="{9D803A0A-C308-7F4A-8D85-4138FE8CB02D}"/>
              </a:ext>
            </a:extLst>
          </p:cNvPr>
          <p:cNvPicPr>
            <a:picLocks noChangeAspect="1"/>
          </p:cNvPicPr>
          <p:nvPr/>
        </p:nvPicPr>
        <p:blipFill>
          <a:blip r:embed="rId3"/>
          <a:stretch>
            <a:fillRect/>
          </a:stretch>
        </p:blipFill>
        <p:spPr>
          <a:xfrm>
            <a:off x="3671865" y="0"/>
            <a:ext cx="4848270" cy="6858000"/>
          </a:xfrm>
          <a:prstGeom prst="rect">
            <a:avLst/>
          </a:prstGeom>
        </p:spPr>
      </p:pic>
      <p:pic>
        <p:nvPicPr>
          <p:cNvPr id="4" name="Afbeelding 3" descr="Afbeelding met tekst, illustratie&#10;&#10;Automatisch gegenereerde beschrijving">
            <a:hlinkClick r:id="rId4"/>
            <a:extLst>
              <a:ext uri="{FF2B5EF4-FFF2-40B4-BE49-F238E27FC236}">
                <a16:creationId xmlns:a16="http://schemas.microsoft.com/office/drawing/2014/main" xmlns="" id="{AF90D5BF-8427-4B47-9E1B-6EE82D5CFEA9}"/>
              </a:ext>
            </a:extLst>
          </p:cNvPr>
          <p:cNvPicPr>
            <a:picLocks noChangeAspect="1"/>
          </p:cNvPicPr>
          <p:nvPr/>
        </p:nvPicPr>
        <p:blipFill>
          <a:blip r:embed="rId5"/>
          <a:stretch>
            <a:fillRect/>
          </a:stretch>
        </p:blipFill>
        <p:spPr>
          <a:xfrm rot="21187308">
            <a:off x="9557385" y="984084"/>
            <a:ext cx="1103834" cy="801594"/>
          </a:xfrm>
          <a:prstGeom prst="rect">
            <a:avLst/>
          </a:prstGeom>
        </p:spPr>
      </p:pic>
      <p:pic>
        <p:nvPicPr>
          <p:cNvPr id="5" name="Afbeelding 4">
            <a:hlinkClick r:id="rId6"/>
            <a:extLst>
              <a:ext uri="{FF2B5EF4-FFF2-40B4-BE49-F238E27FC236}">
                <a16:creationId xmlns:a16="http://schemas.microsoft.com/office/drawing/2014/main" xmlns="" id="{FCA31709-DB08-E443-A6B4-233320FD3D07}"/>
              </a:ext>
            </a:extLst>
          </p:cNvPr>
          <p:cNvPicPr>
            <a:picLocks noChangeAspect="1"/>
          </p:cNvPicPr>
          <p:nvPr/>
        </p:nvPicPr>
        <p:blipFill>
          <a:blip r:embed="rId7"/>
          <a:stretch>
            <a:fillRect/>
          </a:stretch>
        </p:blipFill>
        <p:spPr>
          <a:xfrm rot="557162">
            <a:off x="9486572" y="2884652"/>
            <a:ext cx="1231900" cy="584200"/>
          </a:xfrm>
          <a:prstGeom prst="rect">
            <a:avLst/>
          </a:prstGeom>
        </p:spPr>
      </p:pic>
    </p:spTree>
    <p:extLst>
      <p:ext uri="{BB962C8B-B14F-4D97-AF65-F5344CB8AC3E}">
        <p14:creationId xmlns:p14="http://schemas.microsoft.com/office/powerpoint/2010/main" val="1122268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521CBC6B-A5E5-1345-9F9B-A29A7A928166}"/>
              </a:ext>
            </a:extLst>
          </p:cNvPr>
          <p:cNvPicPr>
            <a:picLocks noChangeAspect="1"/>
          </p:cNvPicPr>
          <p:nvPr/>
        </p:nvPicPr>
        <p:blipFill>
          <a:blip r:embed="rId3"/>
          <a:stretch>
            <a:fillRect/>
          </a:stretch>
        </p:blipFill>
        <p:spPr>
          <a:xfrm>
            <a:off x="3672191" y="0"/>
            <a:ext cx="4847617" cy="6858000"/>
          </a:xfrm>
          <a:prstGeom prst="rect">
            <a:avLst/>
          </a:prstGeom>
        </p:spPr>
      </p:pic>
      <p:pic>
        <p:nvPicPr>
          <p:cNvPr id="6" name="Afbeelding 5">
            <a:hlinkClick r:id="rId4"/>
            <a:extLst>
              <a:ext uri="{FF2B5EF4-FFF2-40B4-BE49-F238E27FC236}">
                <a16:creationId xmlns:a16="http://schemas.microsoft.com/office/drawing/2014/main" xmlns="" id="{33EC4BC1-E5CE-1848-9BE3-9D95B8A9B7CE}"/>
              </a:ext>
            </a:extLst>
          </p:cNvPr>
          <p:cNvPicPr>
            <a:picLocks noChangeAspect="1"/>
          </p:cNvPicPr>
          <p:nvPr/>
        </p:nvPicPr>
        <p:blipFill>
          <a:blip r:embed="rId5"/>
          <a:stretch>
            <a:fillRect/>
          </a:stretch>
        </p:blipFill>
        <p:spPr>
          <a:xfrm rot="644166">
            <a:off x="9184048" y="3948135"/>
            <a:ext cx="2409024" cy="1615180"/>
          </a:xfrm>
          <a:prstGeom prst="rect">
            <a:avLst/>
          </a:prstGeom>
        </p:spPr>
      </p:pic>
      <p:pic>
        <p:nvPicPr>
          <p:cNvPr id="4" name="Afbeelding 3" descr="Afbeelding met tekst, natuur, nachthemel&#10;&#10;Automatisch gegenereerde beschrijving">
            <a:hlinkClick r:id="rId6"/>
            <a:extLst>
              <a:ext uri="{FF2B5EF4-FFF2-40B4-BE49-F238E27FC236}">
                <a16:creationId xmlns:a16="http://schemas.microsoft.com/office/drawing/2014/main" xmlns="" id="{E163CE5D-B134-EB49-812D-34037C495323}"/>
              </a:ext>
            </a:extLst>
          </p:cNvPr>
          <p:cNvPicPr>
            <a:picLocks noChangeAspect="1"/>
          </p:cNvPicPr>
          <p:nvPr/>
        </p:nvPicPr>
        <p:blipFill>
          <a:blip r:embed="rId7"/>
          <a:stretch>
            <a:fillRect/>
          </a:stretch>
        </p:blipFill>
        <p:spPr>
          <a:xfrm rot="21410622">
            <a:off x="608175" y="774700"/>
            <a:ext cx="2597481" cy="1459337"/>
          </a:xfrm>
          <a:prstGeom prst="rect">
            <a:avLst/>
          </a:prstGeom>
        </p:spPr>
      </p:pic>
    </p:spTree>
    <p:extLst>
      <p:ext uri="{BB962C8B-B14F-4D97-AF65-F5344CB8AC3E}">
        <p14:creationId xmlns:p14="http://schemas.microsoft.com/office/powerpoint/2010/main" val="1805229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Afbeelding 2" descr="Afbeelding met kaart&#10;&#10;Automatisch gegenereerde beschrijving">
            <a:extLst>
              <a:ext uri="{FF2B5EF4-FFF2-40B4-BE49-F238E27FC236}">
                <a16:creationId xmlns:a16="http://schemas.microsoft.com/office/drawing/2014/main" xmlns="" id="{C7A4C6E0-12AD-334A-8017-49779025F3F6}"/>
              </a:ext>
            </a:extLst>
          </p:cNvPr>
          <p:cNvPicPr>
            <a:picLocks noChangeAspect="1"/>
          </p:cNvPicPr>
          <p:nvPr/>
        </p:nvPicPr>
        <p:blipFill>
          <a:blip r:embed="rId3"/>
          <a:stretch>
            <a:fillRect/>
          </a:stretch>
        </p:blipFill>
        <p:spPr>
          <a:xfrm>
            <a:off x="3669948" y="0"/>
            <a:ext cx="4852103" cy="6858000"/>
          </a:xfrm>
          <a:prstGeom prst="rect">
            <a:avLst/>
          </a:prstGeom>
        </p:spPr>
      </p:pic>
      <p:pic>
        <p:nvPicPr>
          <p:cNvPr id="4" name="Afbeelding 3" descr="Afbeelding met tekst&#10;&#10;Automatisch gegenereerde beschrijving">
            <a:hlinkClick r:id="rId4"/>
            <a:extLst>
              <a:ext uri="{FF2B5EF4-FFF2-40B4-BE49-F238E27FC236}">
                <a16:creationId xmlns:a16="http://schemas.microsoft.com/office/drawing/2014/main" xmlns="" id="{90FC5C3D-9B8E-9949-B2EC-B0C01AB0C311}"/>
              </a:ext>
            </a:extLst>
          </p:cNvPr>
          <p:cNvPicPr>
            <a:picLocks noChangeAspect="1"/>
          </p:cNvPicPr>
          <p:nvPr/>
        </p:nvPicPr>
        <p:blipFill>
          <a:blip r:embed="rId5"/>
          <a:stretch>
            <a:fillRect/>
          </a:stretch>
        </p:blipFill>
        <p:spPr>
          <a:xfrm rot="576647">
            <a:off x="9096545" y="920766"/>
            <a:ext cx="2345374" cy="1578102"/>
          </a:xfrm>
          <a:prstGeom prst="rect">
            <a:avLst/>
          </a:prstGeom>
        </p:spPr>
      </p:pic>
      <p:pic>
        <p:nvPicPr>
          <p:cNvPr id="6" name="Afbeelding 5" descr="Afbeelding met tekst, persoon, buiten, lucht&#10;&#10;Automatisch gegenereerde beschrijving">
            <a:hlinkClick r:id="rId6"/>
            <a:extLst>
              <a:ext uri="{FF2B5EF4-FFF2-40B4-BE49-F238E27FC236}">
                <a16:creationId xmlns:a16="http://schemas.microsoft.com/office/drawing/2014/main" xmlns="" id="{13D3616E-04F8-6E4C-BAE8-9AB464775828}"/>
              </a:ext>
            </a:extLst>
          </p:cNvPr>
          <p:cNvPicPr>
            <a:picLocks noChangeAspect="1"/>
          </p:cNvPicPr>
          <p:nvPr/>
        </p:nvPicPr>
        <p:blipFill>
          <a:blip r:embed="rId7"/>
          <a:stretch>
            <a:fillRect/>
          </a:stretch>
        </p:blipFill>
        <p:spPr>
          <a:xfrm rot="21432269">
            <a:off x="9116861" y="4194667"/>
            <a:ext cx="2367122" cy="1582610"/>
          </a:xfrm>
          <a:prstGeom prst="rect">
            <a:avLst/>
          </a:prstGeom>
        </p:spPr>
      </p:pic>
    </p:spTree>
    <p:extLst>
      <p:ext uri="{BB962C8B-B14F-4D97-AF65-F5344CB8AC3E}">
        <p14:creationId xmlns:p14="http://schemas.microsoft.com/office/powerpoint/2010/main" val="3916984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0B49D2BA-6B4C-7A4E-8B4B-D79D1BF1216D}"/>
              </a:ext>
            </a:extLst>
          </p:cNvPr>
          <p:cNvPicPr>
            <a:picLocks noChangeAspect="1"/>
          </p:cNvPicPr>
          <p:nvPr/>
        </p:nvPicPr>
        <p:blipFill>
          <a:blip r:embed="rId3"/>
          <a:stretch>
            <a:fillRect/>
          </a:stretch>
        </p:blipFill>
        <p:spPr>
          <a:xfrm>
            <a:off x="3673307" y="0"/>
            <a:ext cx="4845385" cy="6858000"/>
          </a:xfrm>
          <a:prstGeom prst="rect">
            <a:avLst/>
          </a:prstGeom>
        </p:spPr>
      </p:pic>
      <p:pic>
        <p:nvPicPr>
          <p:cNvPr id="4" name="Afbeelding 3" descr="Afbeelding met voedsel, kop, drank, dessert&#10;&#10;Automatisch gegenereerde beschrijving">
            <a:hlinkClick r:id="rId4"/>
            <a:extLst>
              <a:ext uri="{FF2B5EF4-FFF2-40B4-BE49-F238E27FC236}">
                <a16:creationId xmlns:a16="http://schemas.microsoft.com/office/drawing/2014/main" xmlns="" id="{33B5DB60-71F3-524A-BF1A-7B2802575624}"/>
              </a:ext>
            </a:extLst>
          </p:cNvPr>
          <p:cNvPicPr>
            <a:picLocks noChangeAspect="1"/>
          </p:cNvPicPr>
          <p:nvPr/>
        </p:nvPicPr>
        <p:blipFill>
          <a:blip r:embed="rId5"/>
          <a:stretch>
            <a:fillRect/>
          </a:stretch>
        </p:blipFill>
        <p:spPr>
          <a:xfrm rot="502201">
            <a:off x="9033581" y="4699267"/>
            <a:ext cx="2225075" cy="1213461"/>
          </a:xfrm>
          <a:prstGeom prst="rect">
            <a:avLst/>
          </a:prstGeom>
        </p:spPr>
      </p:pic>
      <p:pic>
        <p:nvPicPr>
          <p:cNvPr id="5" name="Afbeelding 4" descr="Afbeelding met gras&#10;&#10;Automatisch gegenereerde beschrijving">
            <a:hlinkClick r:id="rId6"/>
            <a:extLst>
              <a:ext uri="{FF2B5EF4-FFF2-40B4-BE49-F238E27FC236}">
                <a16:creationId xmlns:a16="http://schemas.microsoft.com/office/drawing/2014/main" xmlns="" id="{54E9B15E-C3A5-244B-B4D0-53D2E5C656DF}"/>
              </a:ext>
            </a:extLst>
          </p:cNvPr>
          <p:cNvPicPr>
            <a:picLocks noChangeAspect="1"/>
          </p:cNvPicPr>
          <p:nvPr/>
        </p:nvPicPr>
        <p:blipFill>
          <a:blip r:embed="rId7"/>
          <a:stretch>
            <a:fillRect/>
          </a:stretch>
        </p:blipFill>
        <p:spPr>
          <a:xfrm rot="21214890">
            <a:off x="588924" y="693683"/>
            <a:ext cx="2662386" cy="1495972"/>
          </a:xfrm>
          <a:prstGeom prst="rect">
            <a:avLst/>
          </a:prstGeom>
        </p:spPr>
      </p:pic>
      <p:pic>
        <p:nvPicPr>
          <p:cNvPr id="7" name="Afbeelding 6">
            <a:hlinkClick r:id="rId8"/>
            <a:extLst>
              <a:ext uri="{FF2B5EF4-FFF2-40B4-BE49-F238E27FC236}">
                <a16:creationId xmlns:a16="http://schemas.microsoft.com/office/drawing/2014/main" xmlns="" id="{6896962C-1A1A-6F41-8BE0-B6603323A607}"/>
              </a:ext>
            </a:extLst>
          </p:cNvPr>
          <p:cNvPicPr>
            <a:picLocks noChangeAspect="1"/>
          </p:cNvPicPr>
          <p:nvPr/>
        </p:nvPicPr>
        <p:blipFill>
          <a:blip r:embed="rId9"/>
          <a:stretch>
            <a:fillRect/>
          </a:stretch>
        </p:blipFill>
        <p:spPr>
          <a:xfrm>
            <a:off x="8917965" y="495735"/>
            <a:ext cx="2929074" cy="2043169"/>
          </a:xfrm>
          <a:prstGeom prst="rect">
            <a:avLst/>
          </a:prstGeom>
        </p:spPr>
      </p:pic>
    </p:spTree>
    <p:extLst>
      <p:ext uri="{BB962C8B-B14F-4D97-AF65-F5344CB8AC3E}">
        <p14:creationId xmlns:p14="http://schemas.microsoft.com/office/powerpoint/2010/main" val="160004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30E3F470-931B-594B-BB49-59ED2A2F8AF9}"/>
              </a:ext>
            </a:extLst>
          </p:cNvPr>
          <p:cNvPicPr>
            <a:picLocks noChangeAspect="1"/>
          </p:cNvPicPr>
          <p:nvPr/>
        </p:nvPicPr>
        <p:blipFill>
          <a:blip r:embed="rId3"/>
          <a:stretch>
            <a:fillRect/>
          </a:stretch>
        </p:blipFill>
        <p:spPr>
          <a:xfrm>
            <a:off x="3675688" y="0"/>
            <a:ext cx="4840623" cy="6858000"/>
          </a:xfrm>
          <a:prstGeom prst="rect">
            <a:avLst/>
          </a:prstGeom>
        </p:spPr>
      </p:pic>
      <p:pic>
        <p:nvPicPr>
          <p:cNvPr id="5" name="Afbeelding 4" descr="Afbeelding met tekst&#10;&#10;Automatisch gegenereerde beschrijving">
            <a:hlinkClick r:id="rId4"/>
            <a:extLst>
              <a:ext uri="{FF2B5EF4-FFF2-40B4-BE49-F238E27FC236}">
                <a16:creationId xmlns:a16="http://schemas.microsoft.com/office/drawing/2014/main" xmlns="" id="{E04FEC88-86E4-6643-9082-F90B95F147C5}"/>
              </a:ext>
            </a:extLst>
          </p:cNvPr>
          <p:cNvPicPr>
            <a:picLocks noChangeAspect="1"/>
          </p:cNvPicPr>
          <p:nvPr/>
        </p:nvPicPr>
        <p:blipFill>
          <a:blip r:embed="rId5"/>
          <a:stretch>
            <a:fillRect/>
          </a:stretch>
        </p:blipFill>
        <p:spPr>
          <a:xfrm rot="21243851">
            <a:off x="404872" y="5492287"/>
            <a:ext cx="2718146" cy="873421"/>
          </a:xfrm>
          <a:prstGeom prst="rect">
            <a:avLst/>
          </a:prstGeom>
        </p:spPr>
      </p:pic>
      <p:pic>
        <p:nvPicPr>
          <p:cNvPr id="4" name="Afbeelding 3" descr="Afbeelding met tekst, gras, zoogdier&#10;&#10;Automatisch gegenereerde beschrijving">
            <a:hlinkClick r:id="rId6"/>
            <a:extLst>
              <a:ext uri="{FF2B5EF4-FFF2-40B4-BE49-F238E27FC236}">
                <a16:creationId xmlns:a16="http://schemas.microsoft.com/office/drawing/2014/main" xmlns="" id="{AC845765-D3D8-0D48-B511-5FC7B8431984}"/>
              </a:ext>
            </a:extLst>
          </p:cNvPr>
          <p:cNvPicPr>
            <a:picLocks noChangeAspect="1"/>
          </p:cNvPicPr>
          <p:nvPr/>
        </p:nvPicPr>
        <p:blipFill>
          <a:blip r:embed="rId7"/>
          <a:stretch>
            <a:fillRect/>
          </a:stretch>
        </p:blipFill>
        <p:spPr>
          <a:xfrm rot="217267">
            <a:off x="9593865" y="2454702"/>
            <a:ext cx="1702356" cy="921459"/>
          </a:xfrm>
          <a:prstGeom prst="rect">
            <a:avLst/>
          </a:prstGeom>
        </p:spPr>
      </p:pic>
      <p:pic>
        <p:nvPicPr>
          <p:cNvPr id="6" name="Afbeelding 5">
            <a:hlinkClick r:id="rId8"/>
            <a:extLst>
              <a:ext uri="{FF2B5EF4-FFF2-40B4-BE49-F238E27FC236}">
                <a16:creationId xmlns:a16="http://schemas.microsoft.com/office/drawing/2014/main" xmlns="" id="{D06F3AE8-63C7-DC46-8FBA-333166D4998D}"/>
              </a:ext>
            </a:extLst>
          </p:cNvPr>
          <p:cNvPicPr>
            <a:picLocks noChangeAspect="1"/>
          </p:cNvPicPr>
          <p:nvPr/>
        </p:nvPicPr>
        <p:blipFill>
          <a:blip r:embed="rId9"/>
          <a:stretch>
            <a:fillRect/>
          </a:stretch>
        </p:blipFill>
        <p:spPr>
          <a:xfrm rot="21377633">
            <a:off x="9367227" y="4267170"/>
            <a:ext cx="1837157" cy="1028610"/>
          </a:xfrm>
          <a:prstGeom prst="rect">
            <a:avLst/>
          </a:prstGeom>
        </p:spPr>
      </p:pic>
    </p:spTree>
    <p:extLst>
      <p:ext uri="{BB962C8B-B14F-4D97-AF65-F5344CB8AC3E}">
        <p14:creationId xmlns:p14="http://schemas.microsoft.com/office/powerpoint/2010/main" val="114341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CC365CC2-46B3-914F-9319-DAA2C53BF6F5}"/>
              </a:ext>
            </a:extLst>
          </p:cNvPr>
          <p:cNvPicPr>
            <a:picLocks noChangeAspect="1"/>
          </p:cNvPicPr>
          <p:nvPr/>
        </p:nvPicPr>
        <p:blipFill>
          <a:blip r:embed="rId3"/>
          <a:stretch>
            <a:fillRect/>
          </a:stretch>
        </p:blipFill>
        <p:spPr>
          <a:xfrm>
            <a:off x="3668365" y="0"/>
            <a:ext cx="4855269" cy="6858000"/>
          </a:xfrm>
          <a:prstGeom prst="rect">
            <a:avLst/>
          </a:prstGeom>
        </p:spPr>
      </p:pic>
      <p:pic>
        <p:nvPicPr>
          <p:cNvPr id="4" name="Afbeelding 3" descr="Afbeelding met tekst, tennis, persoon, racket&#10;&#10;Automatisch gegenereerde beschrijving">
            <a:hlinkClick r:id="rId4"/>
            <a:extLst>
              <a:ext uri="{FF2B5EF4-FFF2-40B4-BE49-F238E27FC236}">
                <a16:creationId xmlns:a16="http://schemas.microsoft.com/office/drawing/2014/main" xmlns="" id="{C6E0D07A-9849-A749-92CD-A28C096CFDFB}"/>
              </a:ext>
            </a:extLst>
          </p:cNvPr>
          <p:cNvPicPr>
            <a:picLocks noChangeAspect="1"/>
          </p:cNvPicPr>
          <p:nvPr/>
        </p:nvPicPr>
        <p:blipFill>
          <a:blip r:embed="rId5"/>
          <a:stretch>
            <a:fillRect/>
          </a:stretch>
        </p:blipFill>
        <p:spPr>
          <a:xfrm rot="272485">
            <a:off x="9123194" y="5019095"/>
            <a:ext cx="2080905" cy="1167619"/>
          </a:xfrm>
          <a:prstGeom prst="rect">
            <a:avLst/>
          </a:prstGeom>
        </p:spPr>
      </p:pic>
      <p:pic>
        <p:nvPicPr>
          <p:cNvPr id="7" name="Afbeelding 6" descr="Afbeelding met tekst, gras, buiten, park&#10;&#10;Automatisch gegenereerde beschrijving">
            <a:hlinkClick r:id="rId6"/>
            <a:extLst>
              <a:ext uri="{FF2B5EF4-FFF2-40B4-BE49-F238E27FC236}">
                <a16:creationId xmlns:a16="http://schemas.microsoft.com/office/drawing/2014/main" xmlns="" id="{DBFF8ED6-B03F-744B-BFC5-69E55FE00382}"/>
              </a:ext>
            </a:extLst>
          </p:cNvPr>
          <p:cNvPicPr>
            <a:picLocks noChangeAspect="1"/>
          </p:cNvPicPr>
          <p:nvPr/>
        </p:nvPicPr>
        <p:blipFill>
          <a:blip r:embed="rId7"/>
          <a:stretch>
            <a:fillRect/>
          </a:stretch>
        </p:blipFill>
        <p:spPr>
          <a:xfrm rot="21368393">
            <a:off x="9074986" y="2932018"/>
            <a:ext cx="2134835" cy="1200845"/>
          </a:xfrm>
          <a:prstGeom prst="rect">
            <a:avLst/>
          </a:prstGeom>
        </p:spPr>
      </p:pic>
    </p:spTree>
    <p:extLst>
      <p:ext uri="{BB962C8B-B14F-4D97-AF65-F5344CB8AC3E}">
        <p14:creationId xmlns:p14="http://schemas.microsoft.com/office/powerpoint/2010/main" val="132618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Afbeelding 2" descr="Afbeelding met tekst, vectorafbeeldingen&#10;&#10;Automatisch gegenereerde beschrijving">
            <a:extLst>
              <a:ext uri="{FF2B5EF4-FFF2-40B4-BE49-F238E27FC236}">
                <a16:creationId xmlns:a16="http://schemas.microsoft.com/office/drawing/2014/main" xmlns="" id="{39751EF4-D0AB-BD48-8F89-932010D2E772}"/>
              </a:ext>
            </a:extLst>
          </p:cNvPr>
          <p:cNvPicPr>
            <a:picLocks noChangeAspect="1"/>
          </p:cNvPicPr>
          <p:nvPr/>
        </p:nvPicPr>
        <p:blipFill>
          <a:blip r:embed="rId3"/>
          <a:stretch>
            <a:fillRect/>
          </a:stretch>
        </p:blipFill>
        <p:spPr>
          <a:xfrm>
            <a:off x="3674573" y="0"/>
            <a:ext cx="4842853" cy="6858000"/>
          </a:xfrm>
          <a:prstGeom prst="rect">
            <a:avLst/>
          </a:prstGeom>
        </p:spPr>
      </p:pic>
      <p:pic>
        <p:nvPicPr>
          <p:cNvPr id="5" name="Afbeelding 4">
            <a:hlinkClick r:id="rId4"/>
            <a:extLst>
              <a:ext uri="{FF2B5EF4-FFF2-40B4-BE49-F238E27FC236}">
                <a16:creationId xmlns:a16="http://schemas.microsoft.com/office/drawing/2014/main" xmlns="" id="{6392E22C-34FA-9F40-B353-2BCC3168840A}"/>
              </a:ext>
            </a:extLst>
          </p:cNvPr>
          <p:cNvPicPr>
            <a:picLocks noChangeAspect="1"/>
          </p:cNvPicPr>
          <p:nvPr/>
        </p:nvPicPr>
        <p:blipFill>
          <a:blip r:embed="rId5"/>
          <a:stretch>
            <a:fillRect/>
          </a:stretch>
        </p:blipFill>
        <p:spPr>
          <a:xfrm rot="20959295">
            <a:off x="1397867" y="5180727"/>
            <a:ext cx="1766807" cy="1366155"/>
          </a:xfrm>
          <a:prstGeom prst="rect">
            <a:avLst/>
          </a:prstGeom>
        </p:spPr>
      </p:pic>
      <p:pic>
        <p:nvPicPr>
          <p:cNvPr id="6" name="Afbeelding 5" descr="Afbeelding met tekst, zoogdier&#10;&#10;Automatisch gegenereerde beschrijving">
            <a:hlinkClick r:id="rId6"/>
            <a:extLst>
              <a:ext uri="{FF2B5EF4-FFF2-40B4-BE49-F238E27FC236}">
                <a16:creationId xmlns:a16="http://schemas.microsoft.com/office/drawing/2014/main" xmlns="" id="{DC37D479-9A0F-A64B-85AE-FC833A38E7BC}"/>
              </a:ext>
            </a:extLst>
          </p:cNvPr>
          <p:cNvPicPr>
            <a:picLocks noChangeAspect="1"/>
          </p:cNvPicPr>
          <p:nvPr/>
        </p:nvPicPr>
        <p:blipFill>
          <a:blip r:embed="rId7"/>
          <a:stretch>
            <a:fillRect/>
          </a:stretch>
        </p:blipFill>
        <p:spPr>
          <a:xfrm>
            <a:off x="380767" y="1649097"/>
            <a:ext cx="3034191" cy="1694090"/>
          </a:xfrm>
          <a:prstGeom prst="rect">
            <a:avLst/>
          </a:prstGeom>
        </p:spPr>
      </p:pic>
      <p:pic>
        <p:nvPicPr>
          <p:cNvPr id="8" name="Afbeelding 7">
            <a:hlinkClick r:id="rId8"/>
            <a:extLst>
              <a:ext uri="{FF2B5EF4-FFF2-40B4-BE49-F238E27FC236}">
                <a16:creationId xmlns:a16="http://schemas.microsoft.com/office/drawing/2014/main" xmlns="" id="{6811A1DE-F85B-D046-8300-3AA4186C3FAE}"/>
              </a:ext>
            </a:extLst>
          </p:cNvPr>
          <p:cNvPicPr>
            <a:picLocks noChangeAspect="1"/>
          </p:cNvPicPr>
          <p:nvPr/>
        </p:nvPicPr>
        <p:blipFill>
          <a:blip r:embed="rId9"/>
          <a:stretch>
            <a:fillRect/>
          </a:stretch>
        </p:blipFill>
        <p:spPr>
          <a:xfrm>
            <a:off x="9631093" y="1887156"/>
            <a:ext cx="2305702" cy="1792759"/>
          </a:xfrm>
          <a:prstGeom prst="rect">
            <a:avLst/>
          </a:prstGeom>
        </p:spPr>
      </p:pic>
      <p:pic>
        <p:nvPicPr>
          <p:cNvPr id="10" name="Afbeelding 9" descr="Afbeelding met tekst, schoeisel&#10;&#10;Automatisch gegenereerde beschrijving">
            <a:hlinkClick r:id="rId10"/>
            <a:extLst>
              <a:ext uri="{FF2B5EF4-FFF2-40B4-BE49-F238E27FC236}">
                <a16:creationId xmlns:a16="http://schemas.microsoft.com/office/drawing/2014/main" xmlns="" id="{D9B58AC7-E45B-A645-86D6-CC0354F570FC}"/>
              </a:ext>
            </a:extLst>
          </p:cNvPr>
          <p:cNvPicPr>
            <a:picLocks noChangeAspect="1"/>
          </p:cNvPicPr>
          <p:nvPr/>
        </p:nvPicPr>
        <p:blipFill>
          <a:blip r:embed="rId11"/>
          <a:stretch>
            <a:fillRect/>
          </a:stretch>
        </p:blipFill>
        <p:spPr>
          <a:xfrm>
            <a:off x="9631093" y="3996792"/>
            <a:ext cx="2305702" cy="1291576"/>
          </a:xfrm>
          <a:prstGeom prst="rect">
            <a:avLst/>
          </a:prstGeom>
        </p:spPr>
      </p:pic>
    </p:spTree>
    <p:extLst>
      <p:ext uri="{BB962C8B-B14F-4D97-AF65-F5344CB8AC3E}">
        <p14:creationId xmlns:p14="http://schemas.microsoft.com/office/powerpoint/2010/main" val="385200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21764A9F-B1B1-724F-8C67-176452EAB880}"/>
              </a:ext>
            </a:extLst>
          </p:cNvPr>
          <p:cNvPicPr>
            <a:picLocks noChangeAspect="1"/>
          </p:cNvPicPr>
          <p:nvPr/>
        </p:nvPicPr>
        <p:blipFill>
          <a:blip r:embed="rId3"/>
          <a:stretch>
            <a:fillRect/>
          </a:stretch>
        </p:blipFill>
        <p:spPr>
          <a:xfrm>
            <a:off x="3675688" y="0"/>
            <a:ext cx="4840623" cy="6858000"/>
          </a:xfrm>
          <a:prstGeom prst="rect">
            <a:avLst/>
          </a:prstGeom>
        </p:spPr>
      </p:pic>
      <p:pic>
        <p:nvPicPr>
          <p:cNvPr id="5" name="Afbeelding 4" descr="Afbeelding met tekst, taart, verjaardag, binnen&#10;&#10;Automatisch gegenereerde beschrijving">
            <a:hlinkClick r:id="rId4"/>
            <a:extLst>
              <a:ext uri="{FF2B5EF4-FFF2-40B4-BE49-F238E27FC236}">
                <a16:creationId xmlns:a16="http://schemas.microsoft.com/office/drawing/2014/main" xmlns="" id="{FEB89578-77B9-3C4E-83A6-B0801561A5FC}"/>
              </a:ext>
            </a:extLst>
          </p:cNvPr>
          <p:cNvPicPr>
            <a:picLocks noChangeAspect="1"/>
          </p:cNvPicPr>
          <p:nvPr/>
        </p:nvPicPr>
        <p:blipFill>
          <a:blip r:embed="rId5"/>
          <a:stretch>
            <a:fillRect/>
          </a:stretch>
        </p:blipFill>
        <p:spPr>
          <a:xfrm rot="765364">
            <a:off x="9186646" y="2344288"/>
            <a:ext cx="2305349" cy="1139576"/>
          </a:xfrm>
          <a:prstGeom prst="rect">
            <a:avLst/>
          </a:prstGeom>
        </p:spPr>
      </p:pic>
    </p:spTree>
    <p:extLst>
      <p:ext uri="{BB962C8B-B14F-4D97-AF65-F5344CB8AC3E}">
        <p14:creationId xmlns:p14="http://schemas.microsoft.com/office/powerpoint/2010/main" val="182768327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1364</Words>
  <Application>Microsoft Office PowerPoint</Application>
  <PresentationFormat>Breedbeeld</PresentationFormat>
  <Paragraphs>73</Paragraphs>
  <Slides>9</Slides>
  <Notes>9</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Anita Middel</dc:creator>
  <cp:lastModifiedBy>akkerwinder@home.nl</cp:lastModifiedBy>
  <cp:revision>71</cp:revision>
  <dcterms:created xsi:type="dcterms:W3CDTF">2021-04-20T11:35:12Z</dcterms:created>
  <dcterms:modified xsi:type="dcterms:W3CDTF">2021-05-05T18:16:36Z</dcterms:modified>
</cp:coreProperties>
</file>