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FF8716-89F8-4D09-953F-1AB0BB368F7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EE15280-0178-40A2-9732-D5B1EB8AF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FAD176-021D-4EC4-94B7-1A575519BC81}"/>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5" name="Tijdelijke aanduiding voor voettekst 4">
            <a:extLst>
              <a:ext uri="{FF2B5EF4-FFF2-40B4-BE49-F238E27FC236}">
                <a16:creationId xmlns:a16="http://schemas.microsoft.com/office/drawing/2014/main" id="{1295CF78-C1E4-4645-B794-852B66F4F8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94C9BB-AA35-4990-BC9A-066094E1922D}"/>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11271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9584A-EBB1-4DAF-85B8-F4ADDA17D32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D76D102-324E-4F68-A858-6D50EF1C719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50E36D-4A2F-4C73-A921-5C3CAEFD589F}"/>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5" name="Tijdelijke aanduiding voor voettekst 4">
            <a:extLst>
              <a:ext uri="{FF2B5EF4-FFF2-40B4-BE49-F238E27FC236}">
                <a16:creationId xmlns:a16="http://schemas.microsoft.com/office/drawing/2014/main" id="{80E39264-1986-44BB-90F8-A1BFD5ED34D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C2A5304-0F76-4FE4-BD92-C2D3647F3F94}"/>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57670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12DF26A-6D00-4F66-B764-4B9D7545598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D70A6FD-C560-4510-A906-CF2D370C1D4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3EE7240-0A73-4B90-A43E-9C97A9F1D9FB}"/>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5" name="Tijdelijke aanduiding voor voettekst 4">
            <a:extLst>
              <a:ext uri="{FF2B5EF4-FFF2-40B4-BE49-F238E27FC236}">
                <a16:creationId xmlns:a16="http://schemas.microsoft.com/office/drawing/2014/main" id="{12770001-DE31-4ABC-B3E4-AB4CE6D92B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4AFE76C-5E6E-41B1-BD10-4836A5DED804}"/>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2647769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D221-FAF9-4B1E-B190-0E8939B4D99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EE8DB1-27EF-4765-A341-122EFECB0CD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F9CCCD-298B-4AEE-86AA-8FC59580081E}"/>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5" name="Tijdelijke aanduiding voor voettekst 4">
            <a:extLst>
              <a:ext uri="{FF2B5EF4-FFF2-40B4-BE49-F238E27FC236}">
                <a16:creationId xmlns:a16="http://schemas.microsoft.com/office/drawing/2014/main" id="{88AA3F96-FDD7-43CF-90E8-DAF807C5D9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E91D8E-18A9-4CF3-A3F5-2F1D09F311F6}"/>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148658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0F18A-4072-44DE-B966-FFDB0E3F990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7B45873-1309-4449-BABC-6DF9CEE31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FB3360B-327D-4E90-8BFB-FA396D30AA55}"/>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5" name="Tijdelijke aanduiding voor voettekst 4">
            <a:extLst>
              <a:ext uri="{FF2B5EF4-FFF2-40B4-BE49-F238E27FC236}">
                <a16:creationId xmlns:a16="http://schemas.microsoft.com/office/drawing/2014/main" id="{C7A9836C-1DD1-4E22-92F3-76CF9D1D02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9A5D4-D167-48F0-9EC4-3AAEBE088DCD}"/>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14993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BDC5F-C7C5-4A18-8947-5CF59F9D180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70CCAAE-DB1E-4855-9AF1-5B2E8CD320C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EDAF517-438A-4BC7-B93E-613E99AF2D5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65012D-9D40-405E-8AFB-02757A6CA798}"/>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6" name="Tijdelijke aanduiding voor voettekst 5">
            <a:extLst>
              <a:ext uri="{FF2B5EF4-FFF2-40B4-BE49-F238E27FC236}">
                <a16:creationId xmlns:a16="http://schemas.microsoft.com/office/drawing/2014/main" id="{CCFBD05C-3EF1-43A1-AE24-13D29AE8ED9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2764E5-F654-47A0-A8AA-6959C7E7CB6F}"/>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120807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BC7AA-8036-4039-B1D6-0F0E1165CFC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17C023E-3D09-4797-8311-19330F84DB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D91206-3CBB-43DE-88F3-2CA004BC8B7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D3BD43-A221-43F0-9950-5D9DAE601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CD3F37D-9D2C-40E6-BEDA-C8A9627B2B4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EB4EA9B-A67E-4380-A669-9B7E2ABEE023}"/>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8" name="Tijdelijke aanduiding voor voettekst 7">
            <a:extLst>
              <a:ext uri="{FF2B5EF4-FFF2-40B4-BE49-F238E27FC236}">
                <a16:creationId xmlns:a16="http://schemas.microsoft.com/office/drawing/2014/main" id="{8285D565-5126-46AF-8EAE-51760E1461D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DED0F87-2B02-44E4-90EF-4CB936A4C062}"/>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58730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E6A071-91EF-481B-84F1-7259D4BB004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DC99D25-B1A0-4000-A124-6F042560E6A2}"/>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4" name="Tijdelijke aanduiding voor voettekst 3">
            <a:extLst>
              <a:ext uri="{FF2B5EF4-FFF2-40B4-BE49-F238E27FC236}">
                <a16:creationId xmlns:a16="http://schemas.microsoft.com/office/drawing/2014/main" id="{8E85E7C0-A9DC-4818-BA36-9BA2136385F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CFFFB0-1415-45FC-9AE1-3CAF9C32176E}"/>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154129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315D0A6-8728-4B11-85BD-04FAC3228DE0}"/>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3" name="Tijdelijke aanduiding voor voettekst 2">
            <a:extLst>
              <a:ext uri="{FF2B5EF4-FFF2-40B4-BE49-F238E27FC236}">
                <a16:creationId xmlns:a16="http://schemas.microsoft.com/office/drawing/2014/main" id="{38C4DB24-E450-4B98-A522-5D519724EFE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C127728-1392-4C33-B6D2-657B4097453E}"/>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300543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3DA464-3157-41AD-9E91-B35F43F10B7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DC9A89C-6A9A-4117-90AD-8B3BE32F8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99808A1-B9C7-4B74-8DF6-4EDADA203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C2E328-2CBA-4A42-BD88-AC369BE00AD9}"/>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6" name="Tijdelijke aanduiding voor voettekst 5">
            <a:extLst>
              <a:ext uri="{FF2B5EF4-FFF2-40B4-BE49-F238E27FC236}">
                <a16:creationId xmlns:a16="http://schemas.microsoft.com/office/drawing/2014/main" id="{746BFA49-C06E-4C73-B56D-3182204359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8E7403-0BAF-4EF2-952E-8A62A2DC3ADD}"/>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4091232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537D3-16C7-4773-B8D8-A92597BF6DB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2AD10C1-92BE-4696-AE2B-0B15830EE0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BEE0E13-5605-49C6-A470-3CEF6E105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9A4B99-EA24-4E37-9614-7CF20B53F607}"/>
              </a:ext>
            </a:extLst>
          </p:cNvPr>
          <p:cNvSpPr>
            <a:spLocks noGrp="1"/>
          </p:cNvSpPr>
          <p:nvPr>
            <p:ph type="dt" sz="half" idx="10"/>
          </p:nvPr>
        </p:nvSpPr>
        <p:spPr/>
        <p:txBody>
          <a:bodyPr/>
          <a:lstStyle/>
          <a:p>
            <a:fld id="{297C5B62-779A-455B-9720-CBCC14F3F98C}" type="datetimeFigureOut">
              <a:rPr lang="nl-NL" smtClean="0"/>
              <a:t>30-10-2020</a:t>
            </a:fld>
            <a:endParaRPr lang="nl-NL"/>
          </a:p>
        </p:txBody>
      </p:sp>
      <p:sp>
        <p:nvSpPr>
          <p:cNvPr id="6" name="Tijdelijke aanduiding voor voettekst 5">
            <a:extLst>
              <a:ext uri="{FF2B5EF4-FFF2-40B4-BE49-F238E27FC236}">
                <a16:creationId xmlns:a16="http://schemas.microsoft.com/office/drawing/2014/main" id="{75BA6224-53F3-44A3-A942-8B14D19358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E596D8-0978-4699-B73F-CB605EA26802}"/>
              </a:ext>
            </a:extLst>
          </p:cNvPr>
          <p:cNvSpPr>
            <a:spLocks noGrp="1"/>
          </p:cNvSpPr>
          <p:nvPr>
            <p:ph type="sldNum" sz="quarter" idx="12"/>
          </p:nvPr>
        </p:nvSpPr>
        <p:spPr/>
        <p:txBody>
          <a:bodyPr/>
          <a:lstStyle/>
          <a:p>
            <a:fld id="{2B3826C2-A91F-4BF3-AFAA-E574211D6EFB}" type="slidenum">
              <a:rPr lang="nl-NL" smtClean="0"/>
              <a:t>‹nr.›</a:t>
            </a:fld>
            <a:endParaRPr lang="nl-NL"/>
          </a:p>
        </p:txBody>
      </p:sp>
    </p:spTree>
    <p:extLst>
      <p:ext uri="{BB962C8B-B14F-4D97-AF65-F5344CB8AC3E}">
        <p14:creationId xmlns:p14="http://schemas.microsoft.com/office/powerpoint/2010/main" val="987085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2000"/>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1064DFC-BDAB-457E-A6C1-AB27F45B7A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77D47BA-B044-4315-81F3-00BC27A18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06CE51C-30C8-4514-9710-0838E245A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C5B62-779A-455B-9720-CBCC14F3F98C}" type="datetimeFigureOut">
              <a:rPr lang="nl-NL" smtClean="0"/>
              <a:t>30-10-2020</a:t>
            </a:fld>
            <a:endParaRPr lang="nl-NL"/>
          </a:p>
        </p:txBody>
      </p:sp>
      <p:sp>
        <p:nvSpPr>
          <p:cNvPr id="5" name="Tijdelijke aanduiding voor voettekst 4">
            <a:extLst>
              <a:ext uri="{FF2B5EF4-FFF2-40B4-BE49-F238E27FC236}">
                <a16:creationId xmlns:a16="http://schemas.microsoft.com/office/drawing/2014/main" id="{4B83BB4C-857F-48EA-965F-E0E499C63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5390128-3B42-45D1-9A0D-A295DFB29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3826C2-A91F-4BF3-AFAA-E574211D6EFB}" type="slidenum">
              <a:rPr lang="nl-NL" smtClean="0"/>
              <a:t>‹nr.›</a:t>
            </a:fld>
            <a:endParaRPr lang="nl-NL"/>
          </a:p>
        </p:txBody>
      </p:sp>
    </p:spTree>
    <p:extLst>
      <p:ext uri="{BB962C8B-B14F-4D97-AF65-F5344CB8AC3E}">
        <p14:creationId xmlns:p14="http://schemas.microsoft.com/office/powerpoint/2010/main" val="164011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HOs2WAJ8AtI" TargetMode="Externa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hyperlink" Target="https://huizenvanaankomst.n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455A4BF-5160-48F7-AD53-62C60B3EF52D}"/>
              </a:ext>
            </a:extLst>
          </p:cNvPr>
          <p:cNvSpPr txBox="1"/>
          <p:nvPr/>
        </p:nvSpPr>
        <p:spPr>
          <a:xfrm>
            <a:off x="1790700" y="2524125"/>
            <a:ext cx="5648325" cy="369332"/>
          </a:xfrm>
          <a:prstGeom prst="rect">
            <a:avLst/>
          </a:prstGeom>
          <a:noFill/>
        </p:spPr>
        <p:txBody>
          <a:bodyPr wrap="square" rtlCol="0">
            <a:spAutoFit/>
          </a:bodyPr>
          <a:lstStyle/>
          <a:p>
            <a:endParaRPr lang="nl-NL" dirty="0"/>
          </a:p>
        </p:txBody>
      </p:sp>
      <p:pic>
        <p:nvPicPr>
          <p:cNvPr id="7" name="Afbeelding 6" descr="Afbeelding met tekst, kaart&#10;&#10;Automatisch gegenereerde beschrijving">
            <a:extLst>
              <a:ext uri="{FF2B5EF4-FFF2-40B4-BE49-F238E27FC236}">
                <a16:creationId xmlns:a16="http://schemas.microsoft.com/office/drawing/2014/main" id="{BA6D8B8A-71FF-4369-8F64-DCE4DAD37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891" y="1731145"/>
            <a:ext cx="2978146" cy="4723153"/>
          </a:xfrm>
          <a:prstGeom prst="rect">
            <a:avLst/>
          </a:prstGeom>
        </p:spPr>
      </p:pic>
      <p:pic>
        <p:nvPicPr>
          <p:cNvPr id="2" name="Afbeelding 1">
            <a:extLst>
              <a:ext uri="{FF2B5EF4-FFF2-40B4-BE49-F238E27FC236}">
                <a16:creationId xmlns:a16="http://schemas.microsoft.com/office/drawing/2014/main" id="{42025CB8-3920-45B3-BC49-60051A231F67}"/>
              </a:ext>
            </a:extLst>
          </p:cNvPr>
          <p:cNvPicPr>
            <a:picLocks noChangeAspect="1"/>
          </p:cNvPicPr>
          <p:nvPr/>
        </p:nvPicPr>
        <p:blipFill>
          <a:blip r:embed="rId3"/>
          <a:stretch>
            <a:fillRect/>
          </a:stretch>
        </p:blipFill>
        <p:spPr>
          <a:xfrm>
            <a:off x="2093963" y="1731145"/>
            <a:ext cx="2841404" cy="4500142"/>
          </a:xfrm>
          <a:prstGeom prst="rect">
            <a:avLst/>
          </a:prstGeom>
        </p:spPr>
      </p:pic>
    </p:spTree>
    <p:extLst>
      <p:ext uri="{BB962C8B-B14F-4D97-AF65-F5344CB8AC3E}">
        <p14:creationId xmlns:p14="http://schemas.microsoft.com/office/powerpoint/2010/main" val="2465726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erson, kijken, jong&#10;&#10;Automatisch gegenereerde beschrijving">
            <a:hlinkClick r:id="rId2"/>
            <a:extLst>
              <a:ext uri="{FF2B5EF4-FFF2-40B4-BE49-F238E27FC236}">
                <a16:creationId xmlns:a16="http://schemas.microsoft.com/office/drawing/2014/main" id="{2A6AF171-8500-4339-AE3E-4344235A84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44" y="2346026"/>
            <a:ext cx="7767820" cy="3783904"/>
          </a:xfrm>
          <a:prstGeom prst="rect">
            <a:avLst/>
          </a:prstGeom>
        </p:spPr>
      </p:pic>
      <p:sp>
        <p:nvSpPr>
          <p:cNvPr id="6" name="Tekstvak 5">
            <a:extLst>
              <a:ext uri="{FF2B5EF4-FFF2-40B4-BE49-F238E27FC236}">
                <a16:creationId xmlns:a16="http://schemas.microsoft.com/office/drawing/2014/main" id="{A00566C6-6BFE-4F8F-BFC5-B98730B0FD73}"/>
              </a:ext>
            </a:extLst>
          </p:cNvPr>
          <p:cNvSpPr txBox="1"/>
          <p:nvPr/>
        </p:nvSpPr>
        <p:spPr>
          <a:xfrm>
            <a:off x="737977" y="1768637"/>
            <a:ext cx="7786687" cy="369332"/>
          </a:xfrm>
          <a:prstGeom prst="rect">
            <a:avLst/>
          </a:prstGeom>
          <a:noFill/>
        </p:spPr>
        <p:txBody>
          <a:bodyPr wrap="square" rtlCol="0">
            <a:spAutoFit/>
          </a:bodyPr>
          <a:lstStyle/>
          <a:p>
            <a:r>
              <a:rPr lang="nl-NL" dirty="0"/>
              <a:t>Kijk het verhaal van Max </a:t>
            </a:r>
            <a:r>
              <a:rPr lang="nl-NL" dirty="0" err="1"/>
              <a:t>Hattu</a:t>
            </a:r>
            <a:endParaRPr lang="nl-NL" dirty="0"/>
          </a:p>
        </p:txBody>
      </p:sp>
      <p:pic>
        <p:nvPicPr>
          <p:cNvPr id="3" name="Afbeelding 2" descr="Afbeelding met kaart&#10;&#10;Automatisch gegenereerde beschrijving">
            <a:hlinkClick r:id="rId4"/>
            <a:extLst>
              <a:ext uri="{FF2B5EF4-FFF2-40B4-BE49-F238E27FC236}">
                <a16:creationId xmlns:a16="http://schemas.microsoft.com/office/drawing/2014/main" id="{585CC873-6582-4B82-8D4D-C395FC3DFE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1275" y="4676775"/>
            <a:ext cx="1453155" cy="1453155"/>
          </a:xfrm>
          <a:prstGeom prst="rect">
            <a:avLst/>
          </a:prstGeom>
        </p:spPr>
      </p:pic>
    </p:spTree>
    <p:extLst>
      <p:ext uri="{BB962C8B-B14F-4D97-AF65-F5344CB8AC3E}">
        <p14:creationId xmlns:p14="http://schemas.microsoft.com/office/powerpoint/2010/main" val="112348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35078AF-5C20-40CA-B5D7-A5AC2BE20819}"/>
              </a:ext>
            </a:extLst>
          </p:cNvPr>
          <p:cNvSpPr txBox="1"/>
          <p:nvPr/>
        </p:nvSpPr>
        <p:spPr>
          <a:xfrm>
            <a:off x="1571625" y="2181225"/>
            <a:ext cx="9248775" cy="3693319"/>
          </a:xfrm>
          <a:prstGeom prst="rect">
            <a:avLst/>
          </a:prstGeom>
          <a:noFill/>
        </p:spPr>
        <p:txBody>
          <a:bodyPr wrap="square" rtlCol="0">
            <a:spAutoFit/>
          </a:bodyPr>
          <a:lstStyle/>
          <a:p>
            <a:r>
              <a:rPr lang="nl-NL" dirty="0"/>
              <a:t>“‘Hij is terug in de tijd, en aan de andere kant van de aardbol. In zijn oude wereld, waar hij niet over praat. Als je er geen woorden aan geeft, dan mis je het ook niet. Die ene en eerste keer dat hij over zijn schelp verteld heeft, was meteen de laatste. En wie heeft hem toen ook weer uitgelachen?</a:t>
            </a:r>
          </a:p>
          <a:p>
            <a:endParaRPr lang="nl-NL" dirty="0"/>
          </a:p>
          <a:p>
            <a:r>
              <a:rPr lang="nl-NL" dirty="0"/>
              <a:t>‘Jacob!’ Ze legt een hand op zijn mouw en kijkt hem vragend aan. Dit is een andere </a:t>
            </a:r>
            <a:r>
              <a:rPr lang="nl-NL" dirty="0" err="1"/>
              <a:t>Tjakkie</a:t>
            </a:r>
            <a:r>
              <a:rPr lang="nl-NL" dirty="0"/>
              <a:t> dan op school. En als ze zo met die grote ogen naar hem kijkt, kan hij niet blijven zwijgen. Vooruit dan maar.’”</a:t>
            </a:r>
          </a:p>
          <a:p>
            <a:endParaRPr lang="nl-NL" dirty="0"/>
          </a:p>
          <a:p>
            <a:r>
              <a:rPr lang="nl-NL" dirty="0"/>
              <a:t>[…]</a:t>
            </a:r>
          </a:p>
          <a:p>
            <a:endParaRPr lang="nl-NL" dirty="0"/>
          </a:p>
          <a:p>
            <a:r>
              <a:rPr lang="nl-NL" dirty="0"/>
              <a:t>“Jacob port verlegen in het vuur. Eigenlijk is het heel leuk om iemand een verhaal te vertellen. Deze iemand.” </a:t>
            </a:r>
          </a:p>
        </p:txBody>
      </p:sp>
      <p:sp>
        <p:nvSpPr>
          <p:cNvPr id="3" name="Tekstvak 2">
            <a:extLst>
              <a:ext uri="{FF2B5EF4-FFF2-40B4-BE49-F238E27FC236}">
                <a16:creationId xmlns:a16="http://schemas.microsoft.com/office/drawing/2014/main" id="{0D8EEBA8-3F10-4DD2-8DDF-A9681205C3C8}"/>
              </a:ext>
            </a:extLst>
          </p:cNvPr>
          <p:cNvSpPr txBox="1"/>
          <p:nvPr/>
        </p:nvSpPr>
        <p:spPr>
          <a:xfrm>
            <a:off x="1571625" y="5966877"/>
            <a:ext cx="9344025" cy="369332"/>
          </a:xfrm>
          <a:prstGeom prst="rect">
            <a:avLst/>
          </a:prstGeom>
          <a:noFill/>
        </p:spPr>
        <p:txBody>
          <a:bodyPr wrap="square" rtlCol="0">
            <a:spAutoFit/>
          </a:bodyPr>
          <a:lstStyle/>
          <a:p>
            <a:pPr algn="r"/>
            <a:r>
              <a:rPr lang="nl-NL" dirty="0">
                <a:solidFill>
                  <a:srgbClr val="DC3F46"/>
                </a:solidFill>
              </a:rPr>
              <a:t>Fragmenten uit </a:t>
            </a:r>
            <a:r>
              <a:rPr lang="nl-NL" i="1" dirty="0">
                <a:solidFill>
                  <a:srgbClr val="DC3F46"/>
                </a:solidFill>
              </a:rPr>
              <a:t>Dwars door de storm</a:t>
            </a:r>
            <a:r>
              <a:rPr lang="nl-NL" dirty="0">
                <a:solidFill>
                  <a:srgbClr val="DC3F46"/>
                </a:solidFill>
              </a:rPr>
              <a:t>, pagina 56 bij: Waar voel jij je thuis?</a:t>
            </a:r>
          </a:p>
        </p:txBody>
      </p:sp>
    </p:spTree>
    <p:extLst>
      <p:ext uri="{BB962C8B-B14F-4D97-AF65-F5344CB8AC3E}">
        <p14:creationId xmlns:p14="http://schemas.microsoft.com/office/powerpoint/2010/main" val="259740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35B92BF-577A-46A4-B9B0-E7FC6E664172}"/>
              </a:ext>
            </a:extLst>
          </p:cNvPr>
          <p:cNvSpPr txBox="1"/>
          <p:nvPr/>
        </p:nvSpPr>
        <p:spPr>
          <a:xfrm>
            <a:off x="1052624" y="2274838"/>
            <a:ext cx="10547497" cy="2308324"/>
          </a:xfrm>
          <a:prstGeom prst="rect">
            <a:avLst/>
          </a:prstGeom>
          <a:noFill/>
        </p:spPr>
        <p:txBody>
          <a:bodyPr wrap="square" rtlCol="0">
            <a:spAutoFit/>
          </a:bodyPr>
          <a:lstStyle/>
          <a:p>
            <a:r>
              <a:rPr lang="nl-NL" dirty="0"/>
              <a:t>“Het zweet breekt hem uit. </a:t>
            </a:r>
          </a:p>
          <a:p>
            <a:r>
              <a:rPr lang="nl-NL" dirty="0"/>
              <a:t>‘Vader, ik wil niet naar Zeeland.’</a:t>
            </a:r>
          </a:p>
          <a:p>
            <a:r>
              <a:rPr lang="nl-NL" dirty="0"/>
              <a:t>Zo, dat is eruit. Jacob zucht van opluchting. Nu is het alleen nog wachten op de klap.</a:t>
            </a:r>
          </a:p>
          <a:p>
            <a:r>
              <a:rPr lang="nl-NL" dirty="0"/>
              <a:t>‘Jij hebt niks te willen. Leer je dat op die communistenschool, je vader te minachten?’</a:t>
            </a:r>
          </a:p>
          <a:p>
            <a:r>
              <a:rPr lang="nl-NL" dirty="0"/>
              <a:t>‘Ik mis Abel. Straks mis ik </a:t>
            </a:r>
            <a:r>
              <a:rPr lang="nl-NL" dirty="0" err="1"/>
              <a:t>Obed</a:t>
            </a:r>
            <a:r>
              <a:rPr lang="nl-NL" dirty="0"/>
              <a:t>. En </a:t>
            </a:r>
            <a:r>
              <a:rPr lang="nl-NL" dirty="0" err="1"/>
              <a:t>Esau</a:t>
            </a:r>
            <a:r>
              <a:rPr lang="nl-NL" dirty="0"/>
              <a:t> en Boetje en </a:t>
            </a:r>
            <a:r>
              <a:rPr lang="nl-NL" dirty="0" err="1"/>
              <a:t>Tjakkie</a:t>
            </a:r>
            <a:r>
              <a:rPr lang="nl-NL" dirty="0"/>
              <a:t> en Nonna.’ </a:t>
            </a:r>
          </a:p>
          <a:p>
            <a:r>
              <a:rPr lang="nl-NL" dirty="0"/>
              <a:t>Jacob hoort hoe dof en treurig zijn stem klinkt.</a:t>
            </a:r>
          </a:p>
          <a:p>
            <a:r>
              <a:rPr lang="nl-NL" dirty="0"/>
              <a:t>‘Je krijgt nieuwe vrienden.’</a:t>
            </a:r>
          </a:p>
          <a:p>
            <a:r>
              <a:rPr lang="nl-NL" dirty="0"/>
              <a:t>‘Ik wil geen nieuwe vrienden.’” </a:t>
            </a:r>
          </a:p>
        </p:txBody>
      </p:sp>
      <p:sp>
        <p:nvSpPr>
          <p:cNvPr id="3" name="Rechthoek 2">
            <a:extLst>
              <a:ext uri="{FF2B5EF4-FFF2-40B4-BE49-F238E27FC236}">
                <a16:creationId xmlns:a16="http://schemas.microsoft.com/office/drawing/2014/main" id="{27A014A4-20E2-40B9-867A-E3905A8EEC28}"/>
              </a:ext>
            </a:extLst>
          </p:cNvPr>
          <p:cNvSpPr/>
          <p:nvPr/>
        </p:nvSpPr>
        <p:spPr>
          <a:xfrm>
            <a:off x="4486098" y="5828047"/>
            <a:ext cx="7031156" cy="369332"/>
          </a:xfrm>
          <a:prstGeom prst="rect">
            <a:avLst/>
          </a:prstGeom>
        </p:spPr>
        <p:txBody>
          <a:bodyPr wrap="none">
            <a:spAutoFit/>
          </a:bodyPr>
          <a:lstStyle/>
          <a:p>
            <a:r>
              <a:rPr lang="nl-NL" dirty="0">
                <a:solidFill>
                  <a:srgbClr val="DC3F46"/>
                </a:solidFill>
              </a:rPr>
              <a:t>Fragment uit </a:t>
            </a:r>
            <a:r>
              <a:rPr lang="nl-NL" i="1" dirty="0">
                <a:solidFill>
                  <a:srgbClr val="DC3F46"/>
                </a:solidFill>
              </a:rPr>
              <a:t>Dwars door de storm, </a:t>
            </a:r>
            <a:r>
              <a:rPr lang="nl-NL" dirty="0">
                <a:solidFill>
                  <a:srgbClr val="DC3F46"/>
                </a:solidFill>
              </a:rPr>
              <a:t>pagina 151.</a:t>
            </a:r>
            <a:r>
              <a:rPr lang="nl-NL" i="1" dirty="0">
                <a:solidFill>
                  <a:srgbClr val="DC3F46"/>
                </a:solidFill>
              </a:rPr>
              <a:t> </a:t>
            </a:r>
            <a:r>
              <a:rPr lang="nl-NL" dirty="0">
                <a:solidFill>
                  <a:srgbClr val="DC3F46"/>
                </a:solidFill>
              </a:rPr>
              <a:t>Bij: Waar voel jij je thuis?</a:t>
            </a:r>
          </a:p>
        </p:txBody>
      </p:sp>
    </p:spTree>
    <p:extLst>
      <p:ext uri="{BB962C8B-B14F-4D97-AF65-F5344CB8AC3E}">
        <p14:creationId xmlns:p14="http://schemas.microsoft.com/office/powerpoint/2010/main" val="3512900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4B445EA-DB8A-45DE-A0EA-712E4DE4F2E3}"/>
              </a:ext>
            </a:extLst>
          </p:cNvPr>
          <p:cNvSpPr txBox="1"/>
          <p:nvPr/>
        </p:nvSpPr>
        <p:spPr>
          <a:xfrm>
            <a:off x="1095153" y="2413337"/>
            <a:ext cx="10632559" cy="1200329"/>
          </a:xfrm>
          <a:prstGeom prst="rect">
            <a:avLst/>
          </a:prstGeom>
          <a:noFill/>
        </p:spPr>
        <p:txBody>
          <a:bodyPr wrap="square" rtlCol="0">
            <a:spAutoFit/>
          </a:bodyPr>
          <a:lstStyle/>
          <a:p>
            <a:r>
              <a:rPr lang="nl-NL" dirty="0"/>
              <a:t>Met zijn tweetjes lopen ze achter Nonna aan. Het lijkt alsof Nonna hier [red: bij de barraken] groter is dan in de klas. Ze loopt ook ineens anders. Zekerder. Zou ze zich toch nog niet thuis voelen bij hen op school? Het moet ook raar zijn, om zomaar in een kamp geplaatst te worden aan de rand van Nederland. Zou ze zich nog veel van </a:t>
            </a:r>
            <a:r>
              <a:rPr lang="nl-NL" dirty="0" err="1"/>
              <a:t>Saparoea</a:t>
            </a:r>
            <a:r>
              <a:rPr lang="nl-NL" dirty="0"/>
              <a:t> herinneren?</a:t>
            </a:r>
          </a:p>
        </p:txBody>
      </p:sp>
      <p:sp>
        <p:nvSpPr>
          <p:cNvPr id="3" name="Rechthoek 2">
            <a:extLst>
              <a:ext uri="{FF2B5EF4-FFF2-40B4-BE49-F238E27FC236}">
                <a16:creationId xmlns:a16="http://schemas.microsoft.com/office/drawing/2014/main" id="{9A9CE0F2-465A-40C2-91D9-B644077155EF}"/>
              </a:ext>
            </a:extLst>
          </p:cNvPr>
          <p:cNvSpPr/>
          <p:nvPr/>
        </p:nvSpPr>
        <p:spPr>
          <a:xfrm>
            <a:off x="4646429" y="5742708"/>
            <a:ext cx="6889898" cy="369332"/>
          </a:xfrm>
          <a:prstGeom prst="rect">
            <a:avLst/>
          </a:prstGeom>
        </p:spPr>
        <p:txBody>
          <a:bodyPr wrap="square">
            <a:spAutoFit/>
          </a:bodyPr>
          <a:lstStyle/>
          <a:p>
            <a:r>
              <a:rPr lang="nl-NL" dirty="0">
                <a:solidFill>
                  <a:srgbClr val="DC3F46"/>
                </a:solidFill>
              </a:rPr>
              <a:t>Fragment uit </a:t>
            </a:r>
            <a:r>
              <a:rPr lang="nl-NL" i="1" dirty="0">
                <a:solidFill>
                  <a:srgbClr val="DC3F46"/>
                </a:solidFill>
              </a:rPr>
              <a:t>Dwars door de storm</a:t>
            </a:r>
            <a:r>
              <a:rPr lang="nl-NL" dirty="0">
                <a:solidFill>
                  <a:srgbClr val="DC3F46"/>
                </a:solidFill>
              </a:rPr>
              <a:t>, pagina 39. Bij: Waar voel jij je thuis?</a:t>
            </a:r>
          </a:p>
        </p:txBody>
      </p:sp>
    </p:spTree>
    <p:extLst>
      <p:ext uri="{BB962C8B-B14F-4D97-AF65-F5344CB8AC3E}">
        <p14:creationId xmlns:p14="http://schemas.microsoft.com/office/powerpoint/2010/main" val="212351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B0FB939-FF57-48F4-B217-AD5BD86D6213}"/>
              </a:ext>
            </a:extLst>
          </p:cNvPr>
          <p:cNvPicPr>
            <a:picLocks noChangeAspect="1"/>
          </p:cNvPicPr>
          <p:nvPr/>
        </p:nvPicPr>
        <p:blipFill>
          <a:blip r:embed="rId2"/>
          <a:stretch>
            <a:fillRect/>
          </a:stretch>
        </p:blipFill>
        <p:spPr>
          <a:xfrm>
            <a:off x="2139339" y="2370337"/>
            <a:ext cx="2166988" cy="3432019"/>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957E99F3-2554-47F8-91B4-5905CCE9E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058" y="2081144"/>
            <a:ext cx="5070768" cy="2371192"/>
          </a:xfrm>
          <a:prstGeom prst="rect">
            <a:avLst/>
          </a:prstGeom>
        </p:spPr>
      </p:pic>
      <p:pic>
        <p:nvPicPr>
          <p:cNvPr id="10" name="Afbeelding 9">
            <a:extLst>
              <a:ext uri="{FF2B5EF4-FFF2-40B4-BE49-F238E27FC236}">
                <a16:creationId xmlns:a16="http://schemas.microsoft.com/office/drawing/2014/main" id="{66E0BA6F-66A8-43BC-B6A0-171A4B709F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092" y="4452336"/>
            <a:ext cx="4581528" cy="1238250"/>
          </a:xfrm>
          <a:prstGeom prst="rect">
            <a:avLst/>
          </a:prstGeom>
        </p:spPr>
      </p:pic>
    </p:spTree>
    <p:extLst>
      <p:ext uri="{BB962C8B-B14F-4D97-AF65-F5344CB8AC3E}">
        <p14:creationId xmlns:p14="http://schemas.microsoft.com/office/powerpoint/2010/main" val="205443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BBD7B45D-E1AD-43B1-840C-D4D24AE6002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09316" y="1800225"/>
            <a:ext cx="3273053" cy="4629150"/>
          </a:xfrm>
          <a:prstGeom prst="rect">
            <a:avLst/>
          </a:prstGeom>
        </p:spPr>
      </p:pic>
      <p:sp>
        <p:nvSpPr>
          <p:cNvPr id="4" name="Tekstvak 3">
            <a:extLst>
              <a:ext uri="{FF2B5EF4-FFF2-40B4-BE49-F238E27FC236}">
                <a16:creationId xmlns:a16="http://schemas.microsoft.com/office/drawing/2014/main" id="{D1B65805-3654-43CC-A941-44F139378633}"/>
              </a:ext>
            </a:extLst>
          </p:cNvPr>
          <p:cNvSpPr txBox="1"/>
          <p:nvPr/>
        </p:nvSpPr>
        <p:spPr>
          <a:xfrm>
            <a:off x="9018223" y="4983852"/>
            <a:ext cx="2309684" cy="646331"/>
          </a:xfrm>
          <a:prstGeom prst="rect">
            <a:avLst/>
          </a:prstGeom>
          <a:noFill/>
        </p:spPr>
        <p:txBody>
          <a:bodyPr wrap="square" rtlCol="0">
            <a:spAutoFit/>
          </a:bodyPr>
          <a:lstStyle/>
          <a:p>
            <a:r>
              <a:rPr lang="nl-NL" dirty="0"/>
              <a:t>Werkblad 1: Het verhaal van…</a:t>
            </a:r>
          </a:p>
        </p:txBody>
      </p:sp>
      <p:pic>
        <p:nvPicPr>
          <p:cNvPr id="2" name="Afbeelding 1">
            <a:extLst>
              <a:ext uri="{FF2B5EF4-FFF2-40B4-BE49-F238E27FC236}">
                <a16:creationId xmlns:a16="http://schemas.microsoft.com/office/drawing/2014/main" id="{A0F91DF6-C453-4F6A-AD0D-2DD56025ACAB}"/>
              </a:ext>
            </a:extLst>
          </p:cNvPr>
          <p:cNvPicPr>
            <a:picLocks noChangeAspect="1"/>
          </p:cNvPicPr>
          <p:nvPr/>
        </p:nvPicPr>
        <p:blipFill>
          <a:blip r:embed="rId3"/>
          <a:stretch>
            <a:fillRect/>
          </a:stretch>
        </p:blipFill>
        <p:spPr>
          <a:xfrm>
            <a:off x="9094798" y="5630183"/>
            <a:ext cx="2410662" cy="650750"/>
          </a:xfrm>
          <a:prstGeom prst="rect">
            <a:avLst/>
          </a:prstGeom>
        </p:spPr>
      </p:pic>
    </p:spTree>
    <p:extLst>
      <p:ext uri="{BB962C8B-B14F-4D97-AF65-F5344CB8AC3E}">
        <p14:creationId xmlns:p14="http://schemas.microsoft.com/office/powerpoint/2010/main" val="134460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A0959E6-8371-4A88-8D60-67BB27BDB2B6}"/>
              </a:ext>
            </a:extLst>
          </p:cNvPr>
          <p:cNvSpPr txBox="1"/>
          <p:nvPr/>
        </p:nvSpPr>
        <p:spPr>
          <a:xfrm>
            <a:off x="914400" y="2226633"/>
            <a:ext cx="10410825" cy="2862322"/>
          </a:xfrm>
          <a:prstGeom prst="rect">
            <a:avLst/>
          </a:prstGeom>
          <a:noFill/>
        </p:spPr>
        <p:txBody>
          <a:bodyPr wrap="square" rtlCol="0">
            <a:spAutoFit/>
          </a:bodyPr>
          <a:lstStyle/>
          <a:p>
            <a:r>
              <a:rPr lang="nl-NL" sz="2000" dirty="0" err="1"/>
              <a:t>Tjakkie</a:t>
            </a:r>
            <a:r>
              <a:rPr lang="nl-NL" sz="2000" dirty="0"/>
              <a:t> ………. woont in  ……….  Dit dorp ligt in de provincie ……….  Zij komt uit een …… gezin, dat is iets anders dan een boerengezin. Haar ouders zijn lid van de communistische partij.  Daarom heeft zij ook een poster van een arbeider uit …… op haar kamer hangen. Ze is er trots op!</a:t>
            </a:r>
          </a:p>
          <a:p>
            <a:r>
              <a:rPr lang="nl-NL" sz="2000" dirty="0"/>
              <a:t> </a:t>
            </a:r>
          </a:p>
          <a:p>
            <a:r>
              <a:rPr lang="nl-NL" sz="2000" dirty="0"/>
              <a:t>Het liefst zou </a:t>
            </a:r>
            <a:r>
              <a:rPr lang="nl-NL" sz="2000" dirty="0" err="1"/>
              <a:t>Tjakkie</a:t>
            </a:r>
            <a:r>
              <a:rPr lang="nl-NL" sz="2000" dirty="0"/>
              <a:t> na de basisschool naar de  ………. gaan, maar dat mag niet van haar ouders. Haar goede vriendin  ……….  mag hier wel naartoe. In de tussentijd probeert ze wat te tekenen in haar zelfgemaakte  ………. daar staan de mooiste exemplaren van het wad in.</a:t>
            </a:r>
          </a:p>
          <a:p>
            <a:r>
              <a:rPr lang="nl-NL" sz="2000" dirty="0"/>
              <a:t> </a:t>
            </a:r>
          </a:p>
          <a:p>
            <a:endParaRPr lang="nl-NL" sz="2000" dirty="0"/>
          </a:p>
        </p:txBody>
      </p:sp>
      <p:sp>
        <p:nvSpPr>
          <p:cNvPr id="3" name="Tekstvak 2">
            <a:extLst>
              <a:ext uri="{FF2B5EF4-FFF2-40B4-BE49-F238E27FC236}">
                <a16:creationId xmlns:a16="http://schemas.microsoft.com/office/drawing/2014/main" id="{09AEC5F1-33E5-4E35-AFB6-74E878A9C550}"/>
              </a:ext>
            </a:extLst>
          </p:cNvPr>
          <p:cNvSpPr txBox="1"/>
          <p:nvPr/>
        </p:nvSpPr>
        <p:spPr>
          <a:xfrm>
            <a:off x="7092147" y="5139682"/>
            <a:ext cx="4233078" cy="369332"/>
          </a:xfrm>
          <a:prstGeom prst="rect">
            <a:avLst/>
          </a:prstGeom>
          <a:noFill/>
        </p:spPr>
        <p:txBody>
          <a:bodyPr wrap="square" rtlCol="0">
            <a:spAutoFit/>
          </a:bodyPr>
          <a:lstStyle/>
          <a:p>
            <a:pPr algn="r"/>
            <a:r>
              <a:rPr lang="nl-NL" dirty="0">
                <a:solidFill>
                  <a:srgbClr val="DC3F46"/>
                </a:solidFill>
              </a:rPr>
              <a:t>Tekst werkblad 1: </a:t>
            </a:r>
            <a:r>
              <a:rPr lang="nl-NL" i="1" dirty="0">
                <a:solidFill>
                  <a:srgbClr val="DC3F46"/>
                </a:solidFill>
              </a:rPr>
              <a:t>Het verhaal van…</a:t>
            </a:r>
            <a:r>
              <a:rPr lang="nl-NL" dirty="0">
                <a:solidFill>
                  <a:srgbClr val="DC3F46"/>
                </a:solidFill>
              </a:rPr>
              <a:t> 1/2</a:t>
            </a:r>
          </a:p>
        </p:txBody>
      </p:sp>
      <p:pic>
        <p:nvPicPr>
          <p:cNvPr id="4" name="Afbeelding 3">
            <a:extLst>
              <a:ext uri="{FF2B5EF4-FFF2-40B4-BE49-F238E27FC236}">
                <a16:creationId xmlns:a16="http://schemas.microsoft.com/office/drawing/2014/main" id="{CEC6BB41-C8AD-436E-B927-E205A4671B12}"/>
              </a:ext>
            </a:extLst>
          </p:cNvPr>
          <p:cNvPicPr>
            <a:picLocks noChangeAspect="1"/>
          </p:cNvPicPr>
          <p:nvPr/>
        </p:nvPicPr>
        <p:blipFill>
          <a:blip r:embed="rId2"/>
          <a:stretch>
            <a:fillRect/>
          </a:stretch>
        </p:blipFill>
        <p:spPr>
          <a:xfrm>
            <a:off x="8608462" y="5645492"/>
            <a:ext cx="2716763" cy="733381"/>
          </a:xfrm>
          <a:prstGeom prst="rect">
            <a:avLst/>
          </a:prstGeom>
        </p:spPr>
      </p:pic>
    </p:spTree>
    <p:extLst>
      <p:ext uri="{BB962C8B-B14F-4D97-AF65-F5344CB8AC3E}">
        <p14:creationId xmlns:p14="http://schemas.microsoft.com/office/powerpoint/2010/main" val="273627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B353C2F-FF49-435C-8A00-3F19B68E58A5}"/>
              </a:ext>
            </a:extLst>
          </p:cNvPr>
          <p:cNvSpPr txBox="1"/>
          <p:nvPr/>
        </p:nvSpPr>
        <p:spPr>
          <a:xfrm>
            <a:off x="942975" y="2110341"/>
            <a:ext cx="9934575" cy="3477875"/>
          </a:xfrm>
          <a:prstGeom prst="rect">
            <a:avLst/>
          </a:prstGeom>
          <a:noFill/>
        </p:spPr>
        <p:txBody>
          <a:bodyPr wrap="square" rtlCol="0">
            <a:spAutoFit/>
          </a:bodyPr>
          <a:lstStyle/>
          <a:p>
            <a:r>
              <a:rPr lang="nl-NL" sz="2000" dirty="0"/>
              <a:t>Jacob  ……….  komt van  ……….  een eiland in de Molukken. Hij is met zijn ouders  ………. jaar geleden naar Nederland gekomen, omdat ze niet langer op Ambon konden blijven. Eerst woonden ze in een houten barak in ……. en nu worden ze naar Finsterwolde gebracht. In grote scheepskisten worden alle spullen naar het nieuwe woonoord gebracht waar Jacob en zijn familie gaan wonen.</a:t>
            </a:r>
          </a:p>
          <a:p>
            <a:r>
              <a:rPr lang="nl-NL" sz="2000" dirty="0"/>
              <a:t> </a:t>
            </a:r>
          </a:p>
          <a:p>
            <a:r>
              <a:rPr lang="nl-NL" sz="2000" dirty="0"/>
              <a:t>Het aanpassen aan het leven in Nederland is niet makkelijk. Het liefst speelt hij  ……….  muziek op zijn gitaar, waar zijn leeftijdsgenoten erg van onder de indruk zijn. De broer van Jacob is niet meegekomen naar Nederland, dit vindt hij erg jammer. Maar gelukkig heeft hij een hele bijzondere  ………. waardoor hij zijn broer iets minder hoeft te missen. </a:t>
            </a:r>
          </a:p>
          <a:p>
            <a:endParaRPr lang="nl-NL" sz="2000" dirty="0"/>
          </a:p>
        </p:txBody>
      </p:sp>
      <p:sp>
        <p:nvSpPr>
          <p:cNvPr id="3" name="Tekstvak 2">
            <a:extLst>
              <a:ext uri="{FF2B5EF4-FFF2-40B4-BE49-F238E27FC236}">
                <a16:creationId xmlns:a16="http://schemas.microsoft.com/office/drawing/2014/main" id="{0FDA66FD-330D-42FD-8B98-D6F3478794DA}"/>
              </a:ext>
            </a:extLst>
          </p:cNvPr>
          <p:cNvSpPr txBox="1"/>
          <p:nvPr/>
        </p:nvSpPr>
        <p:spPr>
          <a:xfrm>
            <a:off x="1200150" y="5341501"/>
            <a:ext cx="9677400" cy="677108"/>
          </a:xfrm>
          <a:prstGeom prst="rect">
            <a:avLst/>
          </a:prstGeom>
          <a:noFill/>
        </p:spPr>
        <p:txBody>
          <a:bodyPr wrap="square" rtlCol="0">
            <a:spAutoFit/>
          </a:bodyPr>
          <a:lstStyle/>
          <a:p>
            <a:pPr algn="r"/>
            <a:r>
              <a:rPr lang="nl-NL" dirty="0">
                <a:solidFill>
                  <a:srgbClr val="DC3F46"/>
                </a:solidFill>
              </a:rPr>
              <a:t>Tekst werkblad 1: </a:t>
            </a:r>
            <a:r>
              <a:rPr lang="nl-NL" i="1" dirty="0">
                <a:solidFill>
                  <a:srgbClr val="DC3F46"/>
                </a:solidFill>
              </a:rPr>
              <a:t>Het verhaal van…</a:t>
            </a:r>
            <a:r>
              <a:rPr lang="nl-NL" dirty="0">
                <a:solidFill>
                  <a:srgbClr val="DC3F46"/>
                </a:solidFill>
              </a:rPr>
              <a:t>	2/2</a:t>
            </a:r>
          </a:p>
          <a:p>
            <a:pPr algn="r"/>
            <a:endParaRPr lang="nl-NL" sz="2000" dirty="0">
              <a:solidFill>
                <a:srgbClr val="DC3F46"/>
              </a:solidFill>
            </a:endParaRPr>
          </a:p>
        </p:txBody>
      </p:sp>
      <p:pic>
        <p:nvPicPr>
          <p:cNvPr id="4" name="Afbeelding 3">
            <a:extLst>
              <a:ext uri="{FF2B5EF4-FFF2-40B4-BE49-F238E27FC236}">
                <a16:creationId xmlns:a16="http://schemas.microsoft.com/office/drawing/2014/main" id="{C832A78C-3738-4C87-9076-03A7499F690F}"/>
              </a:ext>
            </a:extLst>
          </p:cNvPr>
          <p:cNvPicPr>
            <a:picLocks noChangeAspect="1"/>
          </p:cNvPicPr>
          <p:nvPr/>
        </p:nvPicPr>
        <p:blipFill>
          <a:blip r:embed="rId2"/>
          <a:stretch>
            <a:fillRect/>
          </a:stretch>
        </p:blipFill>
        <p:spPr>
          <a:xfrm>
            <a:off x="8079915" y="5840474"/>
            <a:ext cx="2797635" cy="755213"/>
          </a:xfrm>
          <a:prstGeom prst="rect">
            <a:avLst/>
          </a:prstGeom>
        </p:spPr>
      </p:pic>
    </p:spTree>
    <p:extLst>
      <p:ext uri="{BB962C8B-B14F-4D97-AF65-F5344CB8AC3E}">
        <p14:creationId xmlns:p14="http://schemas.microsoft.com/office/powerpoint/2010/main" val="422825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0BCF05A1-A502-45CA-97E9-F3C843B2A895}"/>
              </a:ext>
            </a:extLst>
          </p:cNvPr>
          <p:cNvSpPr txBox="1"/>
          <p:nvPr/>
        </p:nvSpPr>
        <p:spPr>
          <a:xfrm>
            <a:off x="1097590" y="3219893"/>
            <a:ext cx="10763250" cy="2246769"/>
          </a:xfrm>
          <a:prstGeom prst="rect">
            <a:avLst/>
          </a:prstGeom>
          <a:noFill/>
        </p:spPr>
        <p:txBody>
          <a:bodyPr wrap="square" rtlCol="0">
            <a:spAutoFit/>
          </a:bodyPr>
          <a:lstStyle/>
          <a:p>
            <a:r>
              <a:rPr lang="nl-NL" sz="2000" dirty="0"/>
              <a:t>Vanwege de </a:t>
            </a:r>
            <a:r>
              <a:rPr lang="nl-NL" sz="2000" b="1" dirty="0"/>
              <a:t>nieuwe machtsverhoudinge</a:t>
            </a:r>
            <a:r>
              <a:rPr lang="nl-NL" sz="2000" dirty="0"/>
              <a:t>n verlaten tot in de jaren zestig in totaal ruim 300.000 Nederlanders, </a:t>
            </a:r>
            <a:r>
              <a:rPr lang="nl-NL" sz="2000" b="1" dirty="0"/>
              <a:t>Indische Nederlanders en leden van Indonesische minderheidsgroepen (Molukkers, Papoea’s, Chinezen) </a:t>
            </a:r>
            <a:r>
              <a:rPr lang="nl-NL" sz="2000" dirty="0"/>
              <a:t>het land. De meesten gaan naar Nederland. Onder hen zijn 12.500 Molukse soldaten van het voormalig </a:t>
            </a:r>
            <a:r>
              <a:rPr lang="nl-NL" sz="2000" b="1" dirty="0"/>
              <a:t>Koninklijk Nederlandsch-Indisch Leger </a:t>
            </a:r>
            <a:r>
              <a:rPr lang="nl-NL" sz="2000" dirty="0"/>
              <a:t>(KNIL) en hun gezinnen. Hun wordt een </a:t>
            </a:r>
            <a:r>
              <a:rPr lang="nl-NL" sz="2000" b="1" dirty="0"/>
              <a:t>eigen Molukse staat </a:t>
            </a:r>
            <a:r>
              <a:rPr lang="nl-NL" sz="2000" dirty="0"/>
              <a:t>beloofd waar ze naar kunnen terugkeren. Maar deze belofte wordt nooit waargemaakt. Dat leidt in de jaren zeventig tot schokkende gijzelingsacties door jonge Molukse activisten.</a:t>
            </a:r>
          </a:p>
        </p:txBody>
      </p:sp>
      <p:sp>
        <p:nvSpPr>
          <p:cNvPr id="3" name="Tekstvak 2">
            <a:extLst>
              <a:ext uri="{FF2B5EF4-FFF2-40B4-BE49-F238E27FC236}">
                <a16:creationId xmlns:a16="http://schemas.microsoft.com/office/drawing/2014/main" id="{E87CA3B8-F1BE-4F18-9998-DA998077DE82}"/>
              </a:ext>
            </a:extLst>
          </p:cNvPr>
          <p:cNvSpPr txBox="1"/>
          <p:nvPr/>
        </p:nvSpPr>
        <p:spPr>
          <a:xfrm>
            <a:off x="1103821" y="2392325"/>
            <a:ext cx="8537944" cy="400110"/>
          </a:xfrm>
          <a:prstGeom prst="rect">
            <a:avLst/>
          </a:prstGeom>
          <a:noFill/>
        </p:spPr>
        <p:txBody>
          <a:bodyPr wrap="square" rtlCol="0">
            <a:spAutoFit/>
          </a:bodyPr>
          <a:lstStyle/>
          <a:p>
            <a:r>
              <a:rPr lang="nl-NL" sz="2000" b="1" dirty="0"/>
              <a:t>Geschiedenis van Molukse woonoorden in Nederland </a:t>
            </a:r>
            <a:endParaRPr lang="nl-NL" sz="2000" dirty="0"/>
          </a:p>
        </p:txBody>
      </p:sp>
    </p:spTree>
    <p:extLst>
      <p:ext uri="{BB962C8B-B14F-4D97-AF65-F5344CB8AC3E}">
        <p14:creationId xmlns:p14="http://schemas.microsoft.com/office/powerpoint/2010/main" val="4202143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EA57FD3-9D20-4D8A-8135-F8B6E4EA7342}"/>
              </a:ext>
            </a:extLst>
          </p:cNvPr>
          <p:cNvSpPr txBox="1"/>
          <p:nvPr/>
        </p:nvSpPr>
        <p:spPr>
          <a:xfrm>
            <a:off x="1238028" y="5929148"/>
            <a:ext cx="10234501" cy="369332"/>
          </a:xfrm>
          <a:prstGeom prst="rect">
            <a:avLst/>
          </a:prstGeom>
          <a:noFill/>
        </p:spPr>
        <p:txBody>
          <a:bodyPr wrap="square" rtlCol="0">
            <a:spAutoFit/>
          </a:bodyPr>
          <a:lstStyle/>
          <a:p>
            <a:pPr algn="r"/>
            <a:r>
              <a:rPr lang="nl-NL" b="1" dirty="0">
                <a:solidFill>
                  <a:srgbClr val="DC3F46"/>
                </a:solidFill>
              </a:rPr>
              <a:t>Uitleg moeilijke begrippen 1/4</a:t>
            </a:r>
          </a:p>
        </p:txBody>
      </p:sp>
      <p:sp>
        <p:nvSpPr>
          <p:cNvPr id="3" name="Tekstvak 2">
            <a:extLst>
              <a:ext uri="{FF2B5EF4-FFF2-40B4-BE49-F238E27FC236}">
                <a16:creationId xmlns:a16="http://schemas.microsoft.com/office/drawing/2014/main" id="{A7B015DC-3641-4C8C-810A-B7DEB1293A4E}"/>
              </a:ext>
            </a:extLst>
          </p:cNvPr>
          <p:cNvSpPr txBox="1"/>
          <p:nvPr/>
        </p:nvSpPr>
        <p:spPr>
          <a:xfrm>
            <a:off x="1238029" y="2512828"/>
            <a:ext cx="10000585" cy="3416320"/>
          </a:xfrm>
          <a:prstGeom prst="rect">
            <a:avLst/>
          </a:prstGeom>
          <a:noFill/>
        </p:spPr>
        <p:txBody>
          <a:bodyPr wrap="square" rtlCol="0">
            <a:spAutoFit/>
          </a:bodyPr>
          <a:lstStyle/>
          <a:p>
            <a:pPr lvl="0"/>
            <a:r>
              <a:rPr lang="nl-NL" b="1" i="1" dirty="0"/>
              <a:t>Nieuwe machtsverhoudingen</a:t>
            </a:r>
            <a:endParaRPr lang="nl-NL" dirty="0"/>
          </a:p>
          <a:p>
            <a:r>
              <a:rPr lang="nl-NL" dirty="0"/>
              <a:t>Nederlands-Indië was eeuwenlang een kolonie van Nederland. Maar op 11 januari 1942 vallen Japanse soldaten Nederlands-Indië binnen. Tijdens de Tweede Wereldoorlog staat Japan aan de kant van de Duitsers. Er wordt hard gevochten, ook op zee. Maar de Nederlandse soldaten zijn niet sterk genoeg voor het Japanse leger en moeten zich overgeven. Op 8 maart 1942 capituleert Nederlands-Indië, het leger geeft zich over. De Japanners bezetten de kolonie, tot op 15 augustus 1945 de atoombommen op Hiroshima en Nagasaki wereldwijd een einde maken aan de Tweede Wereldoorlog. De Indonesische nationalist Soekarno roept de onafhankelijkheid uit, maar Nederland wil daar niks van weten. Er volgt een bloedige, koloniale oorlog die tot 1949 duurt. Maar Nederland ziet dat het de oorlog in Indonesië niet kan winnen en draagt op 27 december 1949 officieel de macht over aan Indonesië. Daarmee is Indonesië onafhankelijk geworden, en komt er een einde aan de kolonie Nederlands-Indië. </a:t>
            </a:r>
          </a:p>
          <a:p>
            <a:endParaRPr lang="nl-NL" dirty="0"/>
          </a:p>
        </p:txBody>
      </p:sp>
    </p:spTree>
    <p:extLst>
      <p:ext uri="{BB962C8B-B14F-4D97-AF65-F5344CB8AC3E}">
        <p14:creationId xmlns:p14="http://schemas.microsoft.com/office/powerpoint/2010/main" val="1048285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1EB40F6D-50B3-48EB-B6A5-42BA0F493464}"/>
              </a:ext>
            </a:extLst>
          </p:cNvPr>
          <p:cNvSpPr/>
          <p:nvPr/>
        </p:nvSpPr>
        <p:spPr>
          <a:xfrm>
            <a:off x="967562" y="2076698"/>
            <a:ext cx="10111563" cy="2932213"/>
          </a:xfrm>
          <a:prstGeom prst="rect">
            <a:avLst/>
          </a:prstGeom>
        </p:spPr>
        <p:txBody>
          <a:bodyPr wrap="square">
            <a:spAutoFit/>
          </a:bodyPr>
          <a:lstStyle/>
          <a:p>
            <a:pPr lvl="0">
              <a:lnSpc>
                <a:spcPct val="115000"/>
              </a:lnSpc>
              <a:spcAft>
                <a:spcPts val="0"/>
              </a:spcAft>
            </a:pPr>
            <a:r>
              <a:rPr lang="nl-NL" b="1" i="1" dirty="0">
                <a:highlight>
                  <a:srgbClr val="FFFFFF"/>
                </a:highlight>
                <a:latin typeface="Arial" panose="020B0604020202020204" pitchFamily="34" charset="0"/>
                <a:ea typeface="Arial" panose="020B0604020202020204" pitchFamily="34" charset="0"/>
              </a:rPr>
              <a:t>Indische Nederlanders en leden van Indonesische minderheidsgroepen (Molukkers, Papoea’s, Chinezen)</a:t>
            </a:r>
          </a:p>
          <a:p>
            <a:pPr lvl="0">
              <a:lnSpc>
                <a:spcPct val="115000"/>
              </a:lnSpc>
              <a:spcAft>
                <a:spcPts val="0"/>
              </a:spcAft>
            </a:pPr>
            <a:endParaRPr lang="nl-NL" b="1" i="1" dirty="0">
              <a:highlight>
                <a:srgbClr val="FFFFFF"/>
              </a:highlight>
              <a:latin typeface="Arial" panose="020B0604020202020204" pitchFamily="34" charset="0"/>
              <a:ea typeface="Arial" panose="020B0604020202020204" pitchFamily="34" charset="0"/>
            </a:endParaRPr>
          </a:p>
          <a:p>
            <a:pPr lvl="0">
              <a:lnSpc>
                <a:spcPct val="115000"/>
              </a:lnSpc>
              <a:spcAft>
                <a:spcPts val="0"/>
              </a:spcAft>
            </a:pPr>
            <a:r>
              <a:rPr lang="nl-NL" dirty="0">
                <a:highlight>
                  <a:srgbClr val="FFFFFF"/>
                </a:highlight>
                <a:latin typeface="Arial" panose="020B0604020202020204" pitchFamily="34" charset="0"/>
                <a:ea typeface="Arial" panose="020B0604020202020204" pitchFamily="34" charset="0"/>
              </a:rPr>
              <a:t>De samenleving in het voormalig Nederlands-Indië was zeer divers, en bestond uit een heleboel verschillende bevolkingsgroepen. Nederland wilde daar graag een scheiding op basis van achtergrond in maken, en bedachten de volgende ‘hokjes’: Europeaan, Indo-Europeaan, Vreemde Oosterling (zoals Chinezen en Arabieren) en Indonesiërs. Als Europeaan had je veel macht, en stond je bovenaan de maatschappij. Als Indonesiër stond je onderaan de ladder. En dat terwijl er grofweg 60 miljoen Indonesiërs woonden, en maar 60 duizend (!) Europeanen. </a:t>
            </a:r>
            <a:endParaRPr lang="nl-NL" dirty="0">
              <a:latin typeface="Arial" panose="020B0604020202020204" pitchFamily="34" charset="0"/>
              <a:ea typeface="Arial" panose="020B0604020202020204" pitchFamily="34" charset="0"/>
            </a:endParaRPr>
          </a:p>
        </p:txBody>
      </p:sp>
      <p:sp>
        <p:nvSpPr>
          <p:cNvPr id="3" name="Tekstvak 2">
            <a:extLst>
              <a:ext uri="{FF2B5EF4-FFF2-40B4-BE49-F238E27FC236}">
                <a16:creationId xmlns:a16="http://schemas.microsoft.com/office/drawing/2014/main" id="{C8971146-84E0-4ABD-8F14-1D9DE2CFC0A6}"/>
              </a:ext>
            </a:extLst>
          </p:cNvPr>
          <p:cNvSpPr txBox="1"/>
          <p:nvPr/>
        </p:nvSpPr>
        <p:spPr>
          <a:xfrm>
            <a:off x="967563" y="5560828"/>
            <a:ext cx="10256874" cy="369332"/>
          </a:xfrm>
          <a:prstGeom prst="rect">
            <a:avLst/>
          </a:prstGeom>
          <a:noFill/>
        </p:spPr>
        <p:txBody>
          <a:bodyPr wrap="square" rtlCol="0">
            <a:spAutoFit/>
          </a:bodyPr>
          <a:lstStyle/>
          <a:p>
            <a:pPr algn="r"/>
            <a:r>
              <a:rPr lang="nl-NL" b="1" dirty="0">
                <a:solidFill>
                  <a:srgbClr val="DC3F46"/>
                </a:solidFill>
              </a:rPr>
              <a:t>Uitleg moeilijke begrippen 2/4</a:t>
            </a:r>
          </a:p>
        </p:txBody>
      </p:sp>
    </p:spTree>
    <p:extLst>
      <p:ext uri="{BB962C8B-B14F-4D97-AF65-F5344CB8AC3E}">
        <p14:creationId xmlns:p14="http://schemas.microsoft.com/office/powerpoint/2010/main" val="155800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16E8A64A-0151-4D09-8C33-B90A5BBE9425}"/>
              </a:ext>
            </a:extLst>
          </p:cNvPr>
          <p:cNvSpPr txBox="1"/>
          <p:nvPr/>
        </p:nvSpPr>
        <p:spPr>
          <a:xfrm>
            <a:off x="942975" y="2228850"/>
            <a:ext cx="10008560" cy="2862322"/>
          </a:xfrm>
          <a:prstGeom prst="rect">
            <a:avLst/>
          </a:prstGeom>
          <a:noFill/>
        </p:spPr>
        <p:txBody>
          <a:bodyPr wrap="square" rtlCol="0">
            <a:spAutoFit/>
          </a:bodyPr>
          <a:lstStyle/>
          <a:p>
            <a:pPr lvl="0"/>
            <a:r>
              <a:rPr lang="nl-NL" sz="2000" b="1" i="1" dirty="0"/>
              <a:t>Koninklijk Nederlandsch-Indisch Leger</a:t>
            </a:r>
          </a:p>
          <a:p>
            <a:pPr lvl="0"/>
            <a:endParaRPr lang="nl-NL" sz="2000" dirty="0"/>
          </a:p>
          <a:p>
            <a:r>
              <a:rPr lang="nl-NL" sz="2000" dirty="0"/>
              <a:t>Het Koninklijk Nederlands-Indisch Leger was verantwoordelijk voor de verdediging van Nederlands-Indië. Daar vochten Nederlanders, Europeanen en Molukkers samen met Indonesiërs maar bijvoorbeeld ook soldaten uit West-Afrika, die onder dwang naar Indië waren gehaald. Binnen de Molukse gemeenschap speelt het KNIL (vooral bij de eerste generatie) een belangrijke rol: veel mannen waren KNIL-soldaat, en werden in Nederland tegen hun wil in ontslagen uit het leger. </a:t>
            </a:r>
          </a:p>
          <a:p>
            <a:endParaRPr lang="nl-NL" sz="2000" dirty="0"/>
          </a:p>
        </p:txBody>
      </p:sp>
      <p:sp>
        <p:nvSpPr>
          <p:cNvPr id="3" name="Rechthoek 2">
            <a:extLst>
              <a:ext uri="{FF2B5EF4-FFF2-40B4-BE49-F238E27FC236}">
                <a16:creationId xmlns:a16="http://schemas.microsoft.com/office/drawing/2014/main" id="{C88B3FF8-114A-4B08-9F37-2F28BF4C38DD}"/>
              </a:ext>
            </a:extLst>
          </p:cNvPr>
          <p:cNvSpPr/>
          <p:nvPr/>
        </p:nvSpPr>
        <p:spPr>
          <a:xfrm>
            <a:off x="8027589" y="5732353"/>
            <a:ext cx="3089435" cy="369332"/>
          </a:xfrm>
          <a:prstGeom prst="rect">
            <a:avLst/>
          </a:prstGeom>
        </p:spPr>
        <p:txBody>
          <a:bodyPr wrap="none">
            <a:spAutoFit/>
          </a:bodyPr>
          <a:lstStyle/>
          <a:p>
            <a:pPr algn="r"/>
            <a:r>
              <a:rPr lang="nl-NL" b="1" dirty="0">
                <a:solidFill>
                  <a:srgbClr val="DC3F46"/>
                </a:solidFill>
              </a:rPr>
              <a:t>Uitleg moeilijke begrippen 3/4</a:t>
            </a:r>
          </a:p>
        </p:txBody>
      </p:sp>
    </p:spTree>
    <p:extLst>
      <p:ext uri="{BB962C8B-B14F-4D97-AF65-F5344CB8AC3E}">
        <p14:creationId xmlns:p14="http://schemas.microsoft.com/office/powerpoint/2010/main" val="1648073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BC0521E5-3480-4CFC-A981-98A258DD1277}"/>
              </a:ext>
            </a:extLst>
          </p:cNvPr>
          <p:cNvSpPr txBox="1"/>
          <p:nvPr/>
        </p:nvSpPr>
        <p:spPr>
          <a:xfrm>
            <a:off x="1015170" y="2413591"/>
            <a:ext cx="10446727" cy="3447098"/>
          </a:xfrm>
          <a:prstGeom prst="rect">
            <a:avLst/>
          </a:prstGeom>
          <a:noFill/>
        </p:spPr>
        <p:txBody>
          <a:bodyPr wrap="square" rtlCol="0">
            <a:spAutoFit/>
          </a:bodyPr>
          <a:lstStyle/>
          <a:p>
            <a:pPr lvl="0"/>
            <a:r>
              <a:rPr lang="nl-NL" sz="2000" b="1" i="1" dirty="0"/>
              <a:t>Eigen Molukse staat </a:t>
            </a:r>
          </a:p>
          <a:p>
            <a:pPr lvl="0"/>
            <a:endParaRPr lang="nl-NL" sz="2000" b="1" i="1" dirty="0"/>
          </a:p>
          <a:p>
            <a:pPr lvl="0"/>
            <a:r>
              <a:rPr lang="nl-NL" sz="2000" dirty="0"/>
              <a:t>Na de </a:t>
            </a:r>
            <a:r>
              <a:rPr lang="nl-NL" sz="2000" dirty="0" err="1"/>
              <a:t>souvereiniteitsoverdracht</a:t>
            </a:r>
            <a:r>
              <a:rPr lang="nl-NL" sz="2000" dirty="0"/>
              <a:t> van Nederland aan Indonesië breekt voor de Molukkers een lastige tijd aan. Zij worden in Indonesië gezien als vijand, omdat ze samen met de Nederlanders hebben gevochten. En hoewel de Nederlandse overheid en onafhankelijke Molukse staat heeft beloofd, kan dat niet waargemaakt worden. In 1951 haalt Nederland daarom ruim 3500 KNIL militairen met hun gezinnen naar NL (ruim 12500 mensen in totaal). Naast ontslag uit het leger lijkt het verblijf voor veel Molukkers tijdelijk: ze gaan immers terug zodra de Molukken onafhankelijk zijn. Maar hoe langer ze in Nederland zijn, hoe lastiger dit blijkt. De Molukken worden niet onafhankelijk, en de Molukkers blijven in Nederland. </a:t>
            </a:r>
          </a:p>
          <a:p>
            <a:endParaRPr lang="nl-NL" sz="2000" dirty="0"/>
          </a:p>
        </p:txBody>
      </p:sp>
      <p:sp>
        <p:nvSpPr>
          <p:cNvPr id="3" name="Rechthoek 2">
            <a:extLst>
              <a:ext uri="{FF2B5EF4-FFF2-40B4-BE49-F238E27FC236}">
                <a16:creationId xmlns:a16="http://schemas.microsoft.com/office/drawing/2014/main" id="{25613282-50DE-482D-A6CE-6E58C402617F}"/>
              </a:ext>
            </a:extLst>
          </p:cNvPr>
          <p:cNvSpPr/>
          <p:nvPr/>
        </p:nvSpPr>
        <p:spPr>
          <a:xfrm>
            <a:off x="8087395" y="5860689"/>
            <a:ext cx="3089435" cy="369332"/>
          </a:xfrm>
          <a:prstGeom prst="rect">
            <a:avLst/>
          </a:prstGeom>
        </p:spPr>
        <p:txBody>
          <a:bodyPr wrap="none">
            <a:spAutoFit/>
          </a:bodyPr>
          <a:lstStyle/>
          <a:p>
            <a:pPr algn="r"/>
            <a:r>
              <a:rPr lang="nl-NL" b="1" dirty="0">
                <a:solidFill>
                  <a:srgbClr val="DC3F46"/>
                </a:solidFill>
              </a:rPr>
              <a:t>Uitleg moeilijke begrippen 4/4</a:t>
            </a:r>
          </a:p>
        </p:txBody>
      </p:sp>
    </p:spTree>
    <p:extLst>
      <p:ext uri="{BB962C8B-B14F-4D97-AF65-F5344CB8AC3E}">
        <p14:creationId xmlns:p14="http://schemas.microsoft.com/office/powerpoint/2010/main" val="308075129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1236</Words>
  <Application>Microsoft Office PowerPoint</Application>
  <PresentationFormat>Breedbeeld</PresentationFormat>
  <Paragraphs>47</Paragraphs>
  <Slides>14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Roos de Ridder</dc:creator>
  <cp:lastModifiedBy>Klarina Siebering</cp:lastModifiedBy>
  <cp:revision>15</cp:revision>
  <dcterms:created xsi:type="dcterms:W3CDTF">2020-10-13T08:51:00Z</dcterms:created>
  <dcterms:modified xsi:type="dcterms:W3CDTF">2020-10-30T13:01:38Z</dcterms:modified>
</cp:coreProperties>
</file>